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566" r:id="rId3"/>
    <p:sldId id="565" r:id="rId4"/>
    <p:sldId id="567" r:id="rId5"/>
    <p:sldId id="582" r:id="rId6"/>
    <p:sldId id="584" r:id="rId7"/>
    <p:sldId id="587" r:id="rId8"/>
    <p:sldId id="585" r:id="rId9"/>
    <p:sldId id="588" r:id="rId10"/>
    <p:sldId id="586" r:id="rId11"/>
    <p:sldId id="551" r:id="rId12"/>
    <p:sldId id="568" r:id="rId13"/>
    <p:sldId id="569" r:id="rId14"/>
    <p:sldId id="570" r:id="rId15"/>
    <p:sldId id="571" r:id="rId16"/>
    <p:sldId id="557" r:id="rId17"/>
    <p:sldId id="560" r:id="rId18"/>
    <p:sldId id="572" r:id="rId19"/>
    <p:sldId id="576" r:id="rId20"/>
    <p:sldId id="487" r:id="rId21"/>
    <p:sldId id="319" r:id="rId22"/>
    <p:sldId id="346" r:id="rId23"/>
    <p:sldId id="573" r:id="rId24"/>
    <p:sldId id="574" r:id="rId25"/>
    <p:sldId id="575" r:id="rId26"/>
    <p:sldId id="578" r:id="rId27"/>
    <p:sldId id="579" r:id="rId28"/>
    <p:sldId id="580" r:id="rId29"/>
    <p:sldId id="577" r:id="rId30"/>
    <p:sldId id="561" r:id="rId31"/>
    <p:sldId id="581" r:id="rId32"/>
    <p:sldId id="589" r:id="rId33"/>
    <p:sldId id="594" r:id="rId34"/>
    <p:sldId id="590" r:id="rId35"/>
    <p:sldId id="591" r:id="rId36"/>
    <p:sldId id="592" r:id="rId37"/>
    <p:sldId id="296" r:id="rId38"/>
    <p:sldId id="285" r:id="rId39"/>
    <p:sldId id="295" r:id="rId40"/>
    <p:sldId id="290" r:id="rId41"/>
    <p:sldId id="291" r:id="rId42"/>
    <p:sldId id="311" r:id="rId43"/>
    <p:sldId id="330" r:id="rId44"/>
    <p:sldId id="329" r:id="rId45"/>
    <p:sldId id="337" r:id="rId46"/>
    <p:sldId id="338" r:id="rId47"/>
    <p:sldId id="593" r:id="rId4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p:restoredTop sz="75289"/>
  </p:normalViewPr>
  <p:slideViewPr>
    <p:cSldViewPr snapToGrid="0" snapToObjects="1">
      <p:cViewPr varScale="1">
        <p:scale>
          <a:sx n="113" d="100"/>
          <a:sy n="113" d="100"/>
        </p:scale>
        <p:origin x="1904"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78251-8AFA-C942-BF1B-A115CC04A4BE}" type="doc">
      <dgm:prSet loTypeId="urn:microsoft.com/office/officeart/2005/8/layout/process1" loCatId="" qsTypeId="urn:microsoft.com/office/officeart/2005/8/quickstyle/simple1" qsCatId="simple" csTypeId="urn:microsoft.com/office/officeart/2005/8/colors/accent1_2" csCatId="accent1" phldr="1"/>
      <dgm:spPr/>
    </dgm:pt>
    <dgm:pt modelId="{2066ACC2-188E-BC44-A687-857E94372F00}">
      <dgm:prSet phldrT="[Text]"/>
      <dgm:spPr/>
      <dgm:t>
        <a:bodyPr/>
        <a:lstStyle/>
        <a:p>
          <a:r>
            <a:rPr lang="en-US" dirty="0"/>
            <a:t>EHR</a:t>
          </a:r>
        </a:p>
      </dgm:t>
    </dgm:pt>
    <dgm:pt modelId="{D97F6C4E-F7C0-AB4F-9254-42E2B09B74EA}" type="parTrans" cxnId="{B4DA6C54-58CA-3E4F-9BB0-872435EBD8C6}">
      <dgm:prSet/>
      <dgm:spPr/>
      <dgm:t>
        <a:bodyPr/>
        <a:lstStyle/>
        <a:p>
          <a:endParaRPr lang="en-US"/>
        </a:p>
      </dgm:t>
    </dgm:pt>
    <dgm:pt modelId="{33337F47-CA91-304D-BE9D-7AFF08FE05CA}" type="sibTrans" cxnId="{B4DA6C54-58CA-3E4F-9BB0-872435EBD8C6}">
      <dgm:prSet/>
      <dgm:spPr/>
      <dgm:t>
        <a:bodyPr/>
        <a:lstStyle/>
        <a:p>
          <a:endParaRPr lang="en-US"/>
        </a:p>
      </dgm:t>
    </dgm:pt>
    <dgm:pt modelId="{2CABCD29-1791-C54E-A1F0-1934D2B4129D}">
      <dgm:prSet phldrT="[Text]"/>
      <dgm:spPr/>
      <dgm:t>
        <a:bodyPr/>
        <a:lstStyle/>
        <a:p>
          <a:r>
            <a:rPr lang="en-US" dirty="0"/>
            <a:t>EDC</a:t>
          </a:r>
        </a:p>
      </dgm:t>
    </dgm:pt>
    <dgm:pt modelId="{3A8C359E-B0A4-B542-AB0D-02047BCEA215}" type="parTrans" cxnId="{FDF3CBA8-F411-7443-8A43-38E7DDE7CA40}">
      <dgm:prSet/>
      <dgm:spPr/>
      <dgm:t>
        <a:bodyPr/>
        <a:lstStyle/>
        <a:p>
          <a:endParaRPr lang="en-US"/>
        </a:p>
      </dgm:t>
    </dgm:pt>
    <dgm:pt modelId="{EE03D1E5-B77E-F94C-A90F-7B960806BABF}" type="sibTrans" cxnId="{FDF3CBA8-F411-7443-8A43-38E7DDE7CA40}">
      <dgm:prSet/>
      <dgm:spPr/>
      <dgm:t>
        <a:bodyPr/>
        <a:lstStyle/>
        <a:p>
          <a:endParaRPr lang="en-US"/>
        </a:p>
      </dgm:t>
    </dgm:pt>
    <dgm:pt modelId="{C2572BB4-56D9-A244-8A09-BC6A2267A432}">
      <dgm:prSet phldrT="[Text]"/>
      <dgm:spPr/>
      <dgm:t>
        <a:bodyPr/>
        <a:lstStyle/>
        <a:p>
          <a:r>
            <a:rPr lang="en-US" dirty="0"/>
            <a:t>Dashboard</a:t>
          </a:r>
        </a:p>
      </dgm:t>
    </dgm:pt>
    <dgm:pt modelId="{942B2BEA-12BE-2642-A47B-EF5B59CE8B30}" type="parTrans" cxnId="{0C6B64E6-4101-0D41-984C-26B819B5C006}">
      <dgm:prSet/>
      <dgm:spPr/>
      <dgm:t>
        <a:bodyPr/>
        <a:lstStyle/>
        <a:p>
          <a:endParaRPr lang="en-US"/>
        </a:p>
      </dgm:t>
    </dgm:pt>
    <dgm:pt modelId="{ADAB4E9E-E634-F04C-A62C-40DAC807CFC9}" type="sibTrans" cxnId="{0C6B64E6-4101-0D41-984C-26B819B5C006}">
      <dgm:prSet/>
      <dgm:spPr/>
      <dgm:t>
        <a:bodyPr/>
        <a:lstStyle/>
        <a:p>
          <a:endParaRPr lang="en-US"/>
        </a:p>
      </dgm:t>
    </dgm:pt>
    <dgm:pt modelId="{4508A5A9-5929-1042-B89A-A363F13D2A35}" type="pres">
      <dgm:prSet presAssocID="{38A78251-8AFA-C942-BF1B-A115CC04A4BE}" presName="Name0" presStyleCnt="0">
        <dgm:presLayoutVars>
          <dgm:dir/>
          <dgm:resizeHandles val="exact"/>
        </dgm:presLayoutVars>
      </dgm:prSet>
      <dgm:spPr/>
    </dgm:pt>
    <dgm:pt modelId="{D4B04E0B-7AD4-B943-9049-F5327507764B}" type="pres">
      <dgm:prSet presAssocID="{2066ACC2-188E-BC44-A687-857E94372F00}" presName="node" presStyleLbl="node1" presStyleIdx="0" presStyleCnt="3">
        <dgm:presLayoutVars>
          <dgm:bulletEnabled val="1"/>
        </dgm:presLayoutVars>
      </dgm:prSet>
      <dgm:spPr/>
    </dgm:pt>
    <dgm:pt modelId="{486E6234-4A38-3143-9203-8ED2273E8201}" type="pres">
      <dgm:prSet presAssocID="{33337F47-CA91-304D-BE9D-7AFF08FE05CA}" presName="sibTrans" presStyleLbl="sibTrans2D1" presStyleIdx="0" presStyleCnt="2"/>
      <dgm:spPr/>
    </dgm:pt>
    <dgm:pt modelId="{C7608F43-919E-4C4B-8759-140F13E10970}" type="pres">
      <dgm:prSet presAssocID="{33337F47-CA91-304D-BE9D-7AFF08FE05CA}" presName="connectorText" presStyleLbl="sibTrans2D1" presStyleIdx="0" presStyleCnt="2"/>
      <dgm:spPr/>
    </dgm:pt>
    <dgm:pt modelId="{9862100C-6917-374D-A135-F811E14E175E}" type="pres">
      <dgm:prSet presAssocID="{2CABCD29-1791-C54E-A1F0-1934D2B4129D}" presName="node" presStyleLbl="node1" presStyleIdx="1" presStyleCnt="3">
        <dgm:presLayoutVars>
          <dgm:bulletEnabled val="1"/>
        </dgm:presLayoutVars>
      </dgm:prSet>
      <dgm:spPr/>
    </dgm:pt>
    <dgm:pt modelId="{3C7088F1-12B5-8341-BF3F-665D433871D9}" type="pres">
      <dgm:prSet presAssocID="{EE03D1E5-B77E-F94C-A90F-7B960806BABF}" presName="sibTrans" presStyleLbl="sibTrans2D1" presStyleIdx="1" presStyleCnt="2"/>
      <dgm:spPr/>
    </dgm:pt>
    <dgm:pt modelId="{A231F5A9-8629-EF4F-A4FA-B2F5408C2C5B}" type="pres">
      <dgm:prSet presAssocID="{EE03D1E5-B77E-F94C-A90F-7B960806BABF}" presName="connectorText" presStyleLbl="sibTrans2D1" presStyleIdx="1" presStyleCnt="2"/>
      <dgm:spPr/>
    </dgm:pt>
    <dgm:pt modelId="{3DA67939-A81E-804A-878B-54D0B49B970F}" type="pres">
      <dgm:prSet presAssocID="{C2572BB4-56D9-A244-8A09-BC6A2267A432}" presName="node" presStyleLbl="node1" presStyleIdx="2" presStyleCnt="3">
        <dgm:presLayoutVars>
          <dgm:bulletEnabled val="1"/>
        </dgm:presLayoutVars>
      </dgm:prSet>
      <dgm:spPr/>
    </dgm:pt>
  </dgm:ptLst>
  <dgm:cxnLst>
    <dgm:cxn modelId="{1F7A4500-2CA8-3342-B4D4-FC1E68EEFB73}" type="presOf" srcId="{2CABCD29-1791-C54E-A1F0-1934D2B4129D}" destId="{9862100C-6917-374D-A135-F811E14E175E}" srcOrd="0" destOrd="0" presId="urn:microsoft.com/office/officeart/2005/8/layout/process1"/>
    <dgm:cxn modelId="{C2D02F02-0938-1743-B094-19A9D2AE5568}" type="presOf" srcId="{33337F47-CA91-304D-BE9D-7AFF08FE05CA}" destId="{486E6234-4A38-3143-9203-8ED2273E8201}" srcOrd="0" destOrd="0" presId="urn:microsoft.com/office/officeart/2005/8/layout/process1"/>
    <dgm:cxn modelId="{C73C4142-7179-1C49-8635-C2094B40BB64}" type="presOf" srcId="{33337F47-CA91-304D-BE9D-7AFF08FE05CA}" destId="{C7608F43-919E-4C4B-8759-140F13E10970}" srcOrd="1" destOrd="0" presId="urn:microsoft.com/office/officeart/2005/8/layout/process1"/>
    <dgm:cxn modelId="{B4DA6C54-58CA-3E4F-9BB0-872435EBD8C6}" srcId="{38A78251-8AFA-C942-BF1B-A115CC04A4BE}" destId="{2066ACC2-188E-BC44-A687-857E94372F00}" srcOrd="0" destOrd="0" parTransId="{D97F6C4E-F7C0-AB4F-9254-42E2B09B74EA}" sibTransId="{33337F47-CA91-304D-BE9D-7AFF08FE05CA}"/>
    <dgm:cxn modelId="{08179B8B-3941-2D49-B62C-AF7FE1E426FD}" type="presOf" srcId="{38A78251-8AFA-C942-BF1B-A115CC04A4BE}" destId="{4508A5A9-5929-1042-B89A-A363F13D2A35}" srcOrd="0" destOrd="0" presId="urn:microsoft.com/office/officeart/2005/8/layout/process1"/>
    <dgm:cxn modelId="{663B0A9D-E52F-154C-BF60-DC10A306593D}" type="presOf" srcId="{EE03D1E5-B77E-F94C-A90F-7B960806BABF}" destId="{3C7088F1-12B5-8341-BF3F-665D433871D9}" srcOrd="0" destOrd="0" presId="urn:microsoft.com/office/officeart/2005/8/layout/process1"/>
    <dgm:cxn modelId="{FDF3CBA8-F411-7443-8A43-38E7DDE7CA40}" srcId="{38A78251-8AFA-C942-BF1B-A115CC04A4BE}" destId="{2CABCD29-1791-C54E-A1F0-1934D2B4129D}" srcOrd="1" destOrd="0" parTransId="{3A8C359E-B0A4-B542-AB0D-02047BCEA215}" sibTransId="{EE03D1E5-B77E-F94C-A90F-7B960806BABF}"/>
    <dgm:cxn modelId="{676670CA-42A8-B645-8C87-1F5483E8B453}" type="presOf" srcId="{C2572BB4-56D9-A244-8A09-BC6A2267A432}" destId="{3DA67939-A81E-804A-878B-54D0B49B970F}" srcOrd="0" destOrd="0" presId="urn:microsoft.com/office/officeart/2005/8/layout/process1"/>
    <dgm:cxn modelId="{E73BEBCB-C8D1-D94C-9448-08CAA150E707}" type="presOf" srcId="{2066ACC2-188E-BC44-A687-857E94372F00}" destId="{D4B04E0B-7AD4-B943-9049-F5327507764B}" srcOrd="0" destOrd="0" presId="urn:microsoft.com/office/officeart/2005/8/layout/process1"/>
    <dgm:cxn modelId="{0C6B64E6-4101-0D41-984C-26B819B5C006}" srcId="{38A78251-8AFA-C942-BF1B-A115CC04A4BE}" destId="{C2572BB4-56D9-A244-8A09-BC6A2267A432}" srcOrd="2" destOrd="0" parTransId="{942B2BEA-12BE-2642-A47B-EF5B59CE8B30}" sibTransId="{ADAB4E9E-E634-F04C-A62C-40DAC807CFC9}"/>
    <dgm:cxn modelId="{A37D0BF9-FE84-9747-9F13-939B127D189E}" type="presOf" srcId="{EE03D1E5-B77E-F94C-A90F-7B960806BABF}" destId="{A231F5A9-8629-EF4F-A4FA-B2F5408C2C5B}" srcOrd="1" destOrd="0" presId="urn:microsoft.com/office/officeart/2005/8/layout/process1"/>
    <dgm:cxn modelId="{A0821739-143B-C34C-A9C8-7ECD5A09EF11}" type="presParOf" srcId="{4508A5A9-5929-1042-B89A-A363F13D2A35}" destId="{D4B04E0B-7AD4-B943-9049-F5327507764B}" srcOrd="0" destOrd="0" presId="urn:microsoft.com/office/officeart/2005/8/layout/process1"/>
    <dgm:cxn modelId="{68C6A658-FAB9-9349-9835-818A254079DA}" type="presParOf" srcId="{4508A5A9-5929-1042-B89A-A363F13D2A35}" destId="{486E6234-4A38-3143-9203-8ED2273E8201}" srcOrd="1" destOrd="0" presId="urn:microsoft.com/office/officeart/2005/8/layout/process1"/>
    <dgm:cxn modelId="{D72CCA3C-1263-714A-A943-5A82FB52FA7E}" type="presParOf" srcId="{486E6234-4A38-3143-9203-8ED2273E8201}" destId="{C7608F43-919E-4C4B-8759-140F13E10970}" srcOrd="0" destOrd="0" presId="urn:microsoft.com/office/officeart/2005/8/layout/process1"/>
    <dgm:cxn modelId="{10272A85-EB12-A242-9C82-B147699E72F1}" type="presParOf" srcId="{4508A5A9-5929-1042-B89A-A363F13D2A35}" destId="{9862100C-6917-374D-A135-F811E14E175E}" srcOrd="2" destOrd="0" presId="urn:microsoft.com/office/officeart/2005/8/layout/process1"/>
    <dgm:cxn modelId="{681FBE99-6281-BB41-90C4-C02F092FC380}" type="presParOf" srcId="{4508A5A9-5929-1042-B89A-A363F13D2A35}" destId="{3C7088F1-12B5-8341-BF3F-665D433871D9}" srcOrd="3" destOrd="0" presId="urn:microsoft.com/office/officeart/2005/8/layout/process1"/>
    <dgm:cxn modelId="{7A4748DC-812C-9A47-93C4-BE160AB7BADD}" type="presParOf" srcId="{3C7088F1-12B5-8341-BF3F-665D433871D9}" destId="{A231F5A9-8629-EF4F-A4FA-B2F5408C2C5B}" srcOrd="0" destOrd="0" presId="urn:microsoft.com/office/officeart/2005/8/layout/process1"/>
    <dgm:cxn modelId="{98AA8768-CE64-B943-B859-C9A265613280}" type="presParOf" srcId="{4508A5A9-5929-1042-B89A-A363F13D2A35}" destId="{3DA67939-A81E-804A-878B-54D0B49B970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04E0B-7AD4-B943-9049-F5327507764B}">
      <dsp:nvSpPr>
        <dsp:cNvPr id="0" name=""/>
        <dsp:cNvSpPr/>
      </dsp:nvSpPr>
      <dsp:spPr>
        <a:xfrm>
          <a:off x="9032"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EHR</a:t>
          </a:r>
        </a:p>
      </dsp:txBody>
      <dsp:txXfrm>
        <a:off x="45315" y="36283"/>
        <a:ext cx="2627091" cy="1166221"/>
      </dsp:txXfrm>
    </dsp:sp>
    <dsp:sp modelId="{486E6234-4A38-3143-9203-8ED2273E8201}">
      <dsp:nvSpPr>
        <dsp:cNvPr id="0" name=""/>
        <dsp:cNvSpPr/>
      </dsp:nvSpPr>
      <dsp:spPr>
        <a:xfrm>
          <a:off x="2978655"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978655" y="418538"/>
        <a:ext cx="400629" cy="401709"/>
      </dsp:txXfrm>
    </dsp:sp>
    <dsp:sp modelId="{9862100C-6917-374D-A135-F811E14E175E}">
      <dsp:nvSpPr>
        <dsp:cNvPr id="0" name=""/>
        <dsp:cNvSpPr/>
      </dsp:nvSpPr>
      <dsp:spPr>
        <a:xfrm>
          <a:off x="378855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EDC</a:t>
          </a:r>
        </a:p>
      </dsp:txBody>
      <dsp:txXfrm>
        <a:off x="3824836" y="36283"/>
        <a:ext cx="2627091" cy="1166221"/>
      </dsp:txXfrm>
    </dsp:sp>
    <dsp:sp modelId="{3C7088F1-12B5-8341-BF3F-665D433871D9}">
      <dsp:nvSpPr>
        <dsp:cNvPr id="0" name=""/>
        <dsp:cNvSpPr/>
      </dsp:nvSpPr>
      <dsp:spPr>
        <a:xfrm>
          <a:off x="6758176" y="284635"/>
          <a:ext cx="572327" cy="669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758176" y="418538"/>
        <a:ext cx="400629" cy="401709"/>
      </dsp:txXfrm>
    </dsp:sp>
    <dsp:sp modelId="{3DA67939-A81E-804A-878B-54D0B49B970F}">
      <dsp:nvSpPr>
        <dsp:cNvPr id="0" name=""/>
        <dsp:cNvSpPr/>
      </dsp:nvSpPr>
      <dsp:spPr>
        <a:xfrm>
          <a:off x="7568073" y="0"/>
          <a:ext cx="2699657" cy="12387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Dashboard</a:t>
          </a:r>
        </a:p>
      </dsp:txBody>
      <dsp:txXfrm>
        <a:off x="7604356" y="36283"/>
        <a:ext cx="2627091" cy="11662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Posit Cloud to do interactive exercises for this workshop. Posit Cloud is a web version of the RStudio IDE, and we’ve set up a Posit Cloud environment specifically for this session so you don’t have to download or install anything on your computer. </a:t>
            </a:r>
          </a:p>
          <a:p>
            <a:endParaRPr lang="en-US" dirty="0"/>
          </a:p>
          <a:p>
            <a:r>
              <a:rPr lang="en-US" dirty="0"/>
              <a:t>However, after the course we highly recommend you download the RStudio IDE from the Posit website. You can find some guidance on how to do this on Mac or Windows on the course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address for the Posit cloud environment. 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logged in, your screen should look like this. You can X out the left sidebar so you have more real estate on the screen.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exercise. If you’re watching this on YouTube, I suggest you hit pause and resume when you’ve finished the exercise. </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RStudio or Posit IDE. Here is what it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As a general rule, you’ll want to minimize using the console and instead write code in the editor, even for simple things, because that’ll allow you to save your work for later which is key for reproducibility.</a:t>
            </a:r>
          </a:p>
          <a:p>
            <a:endParaRPr lang="en-US" baseline="0" dirty="0"/>
          </a:p>
          <a:p>
            <a:r>
              <a:rPr lang="en-US" baseline="0" dirty="0"/>
              <a:t>The pane I have labeled “Files and other stuff” has a couple of tabs. The most important one for today is the “Files,” and you’ve already explored that when you found the Quarto document with the exercise. But here’s also where help pages for R commands will show.</a:t>
            </a:r>
          </a:p>
          <a:p>
            <a:endParaRPr lang="en-US" baseline="0" dirty="0"/>
          </a:p>
          <a:p>
            <a:r>
              <a:rPr lang="en-US" i="1" baseline="0" dirty="0"/>
              <a:t>Now redo the exercise and run the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4451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Let’s talk about Quarto! Quarto lets you write and share computational documents. </a:t>
            </a:r>
          </a:p>
          <a:p>
            <a:endParaRPr lang="en-US" dirty="0"/>
          </a:p>
          <a:p>
            <a:r>
              <a:rPr lang="en-US" dirty="0"/>
              <a:t>Quarto is a plain-text file format, which means that you can open in in a text editor and you can use it with tools like GitHub to track differences. </a:t>
            </a:r>
          </a:p>
          <a:p>
            <a:endParaRPr lang="en-US" dirty="0"/>
          </a:p>
          <a:p>
            <a:r>
              <a:rPr lang="en-US" dirty="0"/>
              <a:t>Quarto lets you compose documents that contain human readable content and computer code. We will use Quarto in this session and we encourage you to always use it in your future work when you do anything in R.</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information like the name of the document, the document’s author, and the desired output format. You can recognize it because it always starts with three dashes and ends with three dashes. The information written inside is YAML, which is a human readable key-value data format. For example, here we see that the title of the document will be “My Markdown Document”; and that we want the format that comes out when we render the document as HTML; and that we want to use the Visual Editor, which is the default user friendly editor of the </a:t>
            </a:r>
            <a:r>
              <a:rPr lang="en-US" dirty="0" err="1"/>
              <a:t>Rstudio</a:t>
            </a:r>
            <a:r>
              <a:rPr lang="en-US" dirty="0"/>
              <a:t> IDE.</a:t>
            </a:r>
          </a:p>
          <a:p>
            <a:endParaRPr lang="en-US" dirty="0"/>
          </a:p>
          <a:p>
            <a:r>
              <a:rPr lang="en-US" dirty="0"/>
              <a:t>**The second building block of Quarto is text. This supports a limited degree of formatting to make things more readable and nicer looking. For example, you can make large or smaller headers, and you can make bulleted and numbered lists, and you can style text as cursive and bold. You can also add hyperlinks easily.</a:t>
            </a:r>
          </a:p>
          <a:p>
            <a:endParaRPr lang="en-US" dirty="0"/>
          </a:p>
          <a:p>
            <a:r>
              <a:rPr lang="en-US" dirty="0"/>
              <a:t>**The final building block is code chunks. Code chunks are where the R code goes. In contrast to writing an R script which is a long piece of code, code chunks are typically quite short, which makes it easier to reason about them. While you’re working on your Quarto document, you can execute code chunks individually. Or you can render the entire document into HTML or some other presentation format, and this will run all code chunks in sequence. This may not seem like a big deal but it is: this way you get a completely reproducible data analysis.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chunk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99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and I’m an Assistant Professor of Pathology and Lab Medicine at the Children’s Hospital of Philadelphia. I see patients, run a clinical lab that deals with bone marrow transplants and other cell therapies, and I run an Informatics team that builds data products for clinical, regulatory, quality, and research operations of the clinical cell therapy program here at CHOP. My team created the </a:t>
            </a:r>
            <a:r>
              <a:rPr lang="en-US" dirty="0" err="1"/>
              <a:t>REDCapTidieR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we think about the data analysis pipeline. This includes importing data, cleaning or tidying it, and then you can visualize and model it to gain insights into the data. Finally, you need to communicate these insights. One of the reasons we use the Posit/RStudio IDE and Quarto is because they provide a lot of tools to help with every one of these steps. </a:t>
            </a:r>
          </a:p>
          <a:p>
            <a:endParaRPr lang="en-US" dirty="0"/>
          </a:p>
          <a:p>
            <a:r>
              <a:rPr lang="en-US" dirty="0"/>
              <a:t>The first step in the data analysis pipeline is to import the data into the R environment. Data can be in the form of Excel or CSV files, or they can come from online resources. For today, we’ll focus on getting data from </a:t>
            </a:r>
            <a:r>
              <a:rPr lang="en-US" dirty="0" err="1"/>
              <a:t>REDCap</a:t>
            </a:r>
            <a:r>
              <a:rPr lang="en-US" dirty="0"/>
              <a:t> into R. </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Much of R’s functionality comes in open-source packages. Two of these packages we’ll discuss in some detail today are the </a:t>
            </a:r>
            <a:r>
              <a:rPr lang="en-US" baseline="0" dirty="0" err="1"/>
              <a:t>REDCapR</a:t>
            </a:r>
            <a:r>
              <a:rPr lang="en-US" baseline="0" dirty="0"/>
              <a:t> and the </a:t>
            </a:r>
            <a:r>
              <a:rPr lang="en-US" baseline="0" dirty="0" err="1"/>
              <a:t>REDCapTidieR</a:t>
            </a:r>
            <a:r>
              <a:rPr lang="en-US" baseline="0" dirty="0"/>
              <a:t> packages. </a:t>
            </a:r>
          </a:p>
          <a:p>
            <a:endParaRPr lang="en-US" baseline="0" dirty="0"/>
          </a:p>
          <a:p>
            <a:r>
              <a:rPr lang="en-US" baseline="0" dirty="0"/>
              <a:t>At its core, a package, such as </a:t>
            </a:r>
            <a:r>
              <a:rPr lang="en-US" baseline="0" dirty="0" err="1"/>
              <a:t>REDCapR</a:t>
            </a:r>
            <a:r>
              <a:rPr lang="en-US" baseline="0" dirty="0"/>
              <a:t>, contains functions, documentation, and sometimes data. </a:t>
            </a:r>
          </a:p>
          <a:p>
            <a:endParaRPr lang="en-US" baseline="0" dirty="0"/>
          </a:p>
          <a:p>
            <a:r>
              <a:rPr lang="en-US" baseline="0" dirty="0"/>
              <a:t>Fortunately, installing packages is super easy, with the command </a:t>
            </a:r>
            <a:r>
              <a:rPr lang="en-US" b="1" baseline="0" dirty="0" err="1"/>
              <a:t>install.packages</a:t>
            </a:r>
            <a:r>
              <a:rPr lang="en-US" baseline="0" dirty="0"/>
              <a:t>. So let’s say you want to install a package named “</a:t>
            </a:r>
            <a:r>
              <a:rPr lang="en-US" baseline="0" dirty="0" err="1"/>
              <a:t>REDCapR</a:t>
            </a:r>
            <a:r>
              <a:rPr lang="en-US" baseline="0" dirty="0"/>
              <a:t>”. You go to the R Console and type </a:t>
            </a:r>
            <a:r>
              <a:rPr lang="en-US" baseline="0" dirty="0" err="1"/>
              <a:t>install.packages</a:t>
            </a:r>
            <a:r>
              <a:rPr lang="en-US" baseline="0" dirty="0"/>
              <a:t>(“</a:t>
            </a:r>
            <a:r>
              <a:rPr lang="en-US" baseline="0" dirty="0" err="1"/>
              <a:t>REDCapR</a:t>
            </a:r>
            <a:r>
              <a:rPr lang="en-US" baseline="0" dirty="0"/>
              <a:t>”). </a:t>
            </a:r>
          </a:p>
          <a:p>
            <a:endParaRPr lang="en-US" baseline="0" dirty="0"/>
          </a:p>
          <a:p>
            <a:r>
              <a:rPr lang="en-US" baseline="0" dirty="0"/>
              <a:t>Each package you want to use needs to be installed only once on each computer. But to actually use the functions in the package, you also need to </a:t>
            </a:r>
            <a:r>
              <a:rPr lang="en-US" b="1" baseline="0" dirty="0"/>
              <a:t>load</a:t>
            </a:r>
            <a:r>
              <a:rPr lang="en-US" b="0" baseline="0" dirty="0"/>
              <a:t> the package. This is done with the command “library”. So to enable all the functions in the “</a:t>
            </a:r>
            <a:r>
              <a:rPr lang="en-US" b="0" baseline="0" dirty="0" err="1"/>
              <a:t>REDCapR</a:t>
            </a:r>
            <a:r>
              <a:rPr lang="en-US" b="0" baseline="0" dirty="0"/>
              <a:t>” package, you type library(“</a:t>
            </a:r>
            <a:r>
              <a:rPr lang="en-US" b="0" baseline="0" dirty="0" err="1"/>
              <a:t>REDCapR</a:t>
            </a:r>
            <a:r>
              <a:rPr lang="en-US" b="0" baseline="0" dirty="0"/>
              <a:t>”). And in fact, library(</a:t>
            </a:r>
            <a:r>
              <a:rPr lang="en-US" b="0" baseline="0" dirty="0" err="1"/>
              <a:t>REDCapR</a:t>
            </a:r>
            <a:r>
              <a:rPr lang="en-US" b="0" baseline="0" dirty="0"/>
              <a:t>) was the very first line of code in the code chunk in the exercise you ran earlier.</a:t>
            </a:r>
          </a:p>
          <a:p>
            <a:endParaRPr lang="en-US" b="0" baseline="0" dirty="0"/>
          </a:p>
          <a:p>
            <a:r>
              <a:rPr lang="en-US" b="0" baseline="0" dirty="0"/>
              <a:t>Packages remain loaded until you quit R. So every time you start a new R session you have to load each package that you want to use again.</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89105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0162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8400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watching this on YouTube, write this down on a piece of paper or somewhere else and then compare your answer with the solution that will appear in just a minute.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52125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9218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23631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196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Beasley is a Professor at Oklahoma University. He is the creator and main contributor of the </a:t>
            </a:r>
            <a:r>
              <a:rPr lang="en-US" dirty="0" err="1"/>
              <a:t>REDCapR</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41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haven’t done much work with R, so I want to give here a minimal introduction with just enough detail to make sure everything that follows make more sense.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164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your 5 minute intro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we looked at Quarto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868825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2955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25950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focus on #1 – Clinical Trial data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99076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62299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B-cell leukemia is the most common cancer in children. Although the prognosis is generally good, with cure rates after chemotherapy close to 90%, and only one in three children who relapse or have leukemia that’s refractory to chemotherapy will survive.</a:t>
            </a:r>
          </a:p>
          <a:p>
            <a:endParaRPr lang="en-US" dirty="0"/>
          </a:p>
          <a:p>
            <a:r>
              <a:rPr lang="en-US" dirty="0"/>
              <a:t>Historically, the approach involved intensive chemotherapy followed by a stem cell (or bone marrow) transplant. However, the advent of CAR-T cell therapy a decade ago has significantly changed the treatment landscape for these challenging cases.</a:t>
            </a:r>
          </a:p>
        </p:txBody>
      </p:sp>
      <p:sp>
        <p:nvSpPr>
          <p:cNvPr id="4" name="Slide Number Placeholder 3"/>
          <p:cNvSpPr>
            <a:spLocks noGrp="1"/>
          </p:cNvSpPr>
          <p:nvPr>
            <p:ph type="sldNum" sz="quarter" idx="5"/>
          </p:nvPr>
        </p:nvSpPr>
        <p:spPr/>
        <p:txBody>
          <a:bodyPr/>
          <a:lstStyle/>
          <a:p>
            <a:fld id="{87E8EB8B-B78C-4FCA-B737-0D9226F57ED2}" type="slidenum">
              <a:rPr lang="en-US" smtClean="0"/>
              <a:t>37</a:t>
            </a:fld>
            <a:endParaRPr lang="en-US"/>
          </a:p>
        </p:txBody>
      </p:sp>
    </p:spTree>
    <p:extLst>
      <p:ext uri="{BB962C8B-B14F-4D97-AF65-F5344CB8AC3E}">
        <p14:creationId xmlns:p14="http://schemas.microsoft.com/office/powerpoint/2010/main" val="8110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Emily Whitehead. In 2012, at just 6 years old, she came to CHOP with relapsed B-ALL that wasn't responding to chemotherapy. And she was so sick that a bone marrow transplant was off the table.</a:t>
            </a:r>
          </a:p>
          <a:p>
            <a:endParaRPr lang="en-US" dirty="0"/>
          </a:p>
          <a:p>
            <a:r>
              <a:rPr lang="en-US" dirty="0"/>
              <a:t>Emily became the first pediatric patient to receive CAR-T cells through a new clinical trial led by Steve </a:t>
            </a:r>
            <a:r>
              <a:rPr lang="en-US" dirty="0" err="1"/>
              <a:t>Grupp</a:t>
            </a:r>
            <a:r>
              <a:rPr lang="en-US" dirty="0"/>
              <a:t>. This innovative treatment eradicated her cancer cells, and they have not reappeared since.</a:t>
            </a:r>
          </a:p>
        </p:txBody>
      </p:sp>
      <p:sp>
        <p:nvSpPr>
          <p:cNvPr id="4" name="Slide Number Placeholder 3"/>
          <p:cNvSpPr>
            <a:spLocks noGrp="1"/>
          </p:cNvSpPr>
          <p:nvPr>
            <p:ph type="sldNum" sz="quarter" idx="5"/>
          </p:nvPr>
        </p:nvSpPr>
        <p:spPr/>
        <p:txBody>
          <a:bodyPr/>
          <a:lstStyle/>
          <a:p>
            <a:fld id="{87E8EB8B-B78C-4FCA-B737-0D9226F57ED2}" type="slidenum">
              <a:rPr lang="en-US" smtClean="0"/>
              <a:t>38</a:t>
            </a:fld>
            <a:endParaRPr lang="en-US"/>
          </a:p>
        </p:txBody>
      </p:sp>
    </p:spTree>
    <p:extLst>
      <p:ext uri="{BB962C8B-B14F-4D97-AF65-F5344CB8AC3E}">
        <p14:creationId xmlns:p14="http://schemas.microsoft.com/office/powerpoint/2010/main" val="293764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to last year. In March of 2022, Emily celebrated a decade post-CAR-T cell treatment, marking her as the first patient to be cured by this revolutionary therapy.</a:t>
            </a:r>
          </a:p>
          <a:p>
            <a:endParaRPr lang="en-US" dirty="0"/>
          </a:p>
          <a:p>
            <a:r>
              <a:rPr lang="en-US" dirty="0"/>
              <a:t>Though it's still early to determine overall cure rates for CAR-T cells, we believe a significant number of patients with relapsed or refractory B-ALL could potentially find a cure with a single dose of CAR-T cells. </a:t>
            </a:r>
          </a:p>
          <a:p>
            <a:endParaRPr lang="en-US" dirty="0"/>
          </a:p>
          <a:p>
            <a:r>
              <a:rPr lang="en-US" dirty="0"/>
              <a:t>And this is nothing short of amazing. In oncology, it’s incredibly uncommon to see a single treatment with a single therapeutic agent achieve such a remarkable outcome. </a:t>
            </a:r>
          </a:p>
        </p:txBody>
      </p:sp>
      <p:sp>
        <p:nvSpPr>
          <p:cNvPr id="4" name="Slide Number Placeholder 3"/>
          <p:cNvSpPr>
            <a:spLocks noGrp="1"/>
          </p:cNvSpPr>
          <p:nvPr>
            <p:ph type="sldNum" sz="quarter" idx="5"/>
          </p:nvPr>
        </p:nvSpPr>
        <p:spPr/>
        <p:txBody>
          <a:bodyPr/>
          <a:lstStyle/>
          <a:p>
            <a:fld id="{87E8EB8B-B78C-4FCA-B737-0D9226F57ED2}" type="slidenum">
              <a:rPr lang="en-US" smtClean="0"/>
              <a:t>39</a:t>
            </a:fld>
            <a:endParaRPr lang="en-US"/>
          </a:p>
        </p:txBody>
      </p:sp>
    </p:spTree>
    <p:extLst>
      <p:ext uri="{BB962C8B-B14F-4D97-AF65-F5344CB8AC3E}">
        <p14:creationId xmlns:p14="http://schemas.microsoft.com/office/powerpoint/2010/main" val="229038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2400" dirty="0">
                <a:effectLst/>
              </a:rPr>
              <a:t>Either because you’re an analyst who needs to learn how to do this,</a:t>
            </a:r>
            <a:r>
              <a:rPr lang="en-US" sz="2400" dirty="0"/>
              <a:t> or because you’re a </a:t>
            </a:r>
            <a:r>
              <a:rPr lang="en-US" sz="2400" dirty="0" err="1"/>
              <a:t>REDCap</a:t>
            </a:r>
            <a:r>
              <a:rPr lang="en-US" sz="2400" dirty="0"/>
              <a:t> admin who has to deal with people who use R to interact with </a:t>
            </a:r>
            <a:r>
              <a:rPr lang="en-US" sz="2400" dirty="0" err="1"/>
              <a:t>REDCap</a:t>
            </a:r>
            <a:r>
              <a:rPr lang="en-US" sz="2400" dirty="0"/>
              <a:t>, and you want to be able to point them in the right direction.</a:t>
            </a:r>
            <a:endParaRPr lang="en-US" sz="2400" dirty="0">
              <a:effectLst/>
            </a:endParaRPr>
          </a:p>
          <a:p>
            <a:pPr marL="0" indent="0" algn="l">
              <a:buNone/>
            </a:pPr>
            <a:endParaRPr lang="en-US" sz="280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endParaRP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delve into the fascinating world of CAR-T cells.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Essentially, a CAR-T cell is a genetically modified T cell, represented here in blue. It's designed to produce a chimeric antigen receptor, or CAR, visualized in purple. And this CAR enables it to identify, bind to, and kill a tumor cell, which is shown in orange. And it does so because the CAR can recognize some target protein on the tumor cell.</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CAR is built of an extracellular component, derived from an antibody's antigen-recognition domain, and an intracellular part consisting of a signaling domain that activates the T cell. </a:t>
            </a:r>
          </a:p>
          <a:p>
            <a:pPr marL="0" marR="0" lvl="0" indent="0">
              <a:spcBef>
                <a:spcPts val="0"/>
              </a:spcBef>
              <a:spcAft>
                <a:spcPts val="0"/>
              </a:spcAft>
              <a:buFont typeface="Arial" panose="020B0604020202020204" pitchFamily="34" charset="0"/>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important aspect of CAR-T cells is that they are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living </a:t>
            </a:r>
            <a:r>
              <a:rPr lang="en-US" sz="1800" i="1" u="none" dirty="0">
                <a:effectLst/>
                <a:latin typeface="Calibri" panose="020F0502020204030204" pitchFamily="34" charset="0"/>
                <a:ea typeface="Calibri" panose="020F0502020204030204" pitchFamily="34" charset="0"/>
                <a:cs typeface="Times New Roman" panose="02020603050405020304" pitchFamily="18" charset="0"/>
              </a:rPr>
              <a:t>drug</a:t>
            </a:r>
            <a:r>
              <a:rPr lang="en-US" sz="1800" i="0" dirty="0">
                <a:effectLst/>
                <a:latin typeface="Calibri" panose="020F0502020204030204" pitchFamily="34" charset="0"/>
                <a:ea typeface="Calibri" panose="020F0502020204030204" pitchFamily="34" charset="0"/>
                <a:cs typeface="Times New Roman" panose="02020603050405020304" pitchFamily="18" charset="0"/>
              </a:rPr>
              <a:t>. They can </a:t>
            </a:r>
            <a:r>
              <a:rPr lang="en-US" sz="1800" dirty="0">
                <a:effectLst/>
                <a:latin typeface="Calibri" panose="020F0502020204030204" pitchFamily="34" charset="0"/>
                <a:ea typeface="Calibri" panose="020F0502020204030204" pitchFamily="34" charset="0"/>
                <a:cs typeface="Times New Roman" panose="02020603050405020304" pitchFamily="18" charset="0"/>
              </a:rPr>
              <a:t>divide and persist in the patient's body. And each CAR-T cell can eliminate many tumor cells.</a:t>
            </a:r>
          </a:p>
        </p:txBody>
      </p:sp>
      <p:sp>
        <p:nvSpPr>
          <p:cNvPr id="4" name="Slide Number Placeholder 3"/>
          <p:cNvSpPr>
            <a:spLocks noGrp="1"/>
          </p:cNvSpPr>
          <p:nvPr>
            <p:ph type="sldNum" sz="quarter" idx="5"/>
          </p:nvPr>
        </p:nvSpPr>
        <p:spPr/>
        <p:txBody>
          <a:bodyPr/>
          <a:lstStyle/>
          <a:p>
            <a:fld id="{87E8EB8B-B78C-4FCA-B737-0D9226F57ED2}" type="slidenum">
              <a:rPr lang="en-US" smtClean="0"/>
              <a:t>40</a:t>
            </a:fld>
            <a:endParaRPr lang="en-US"/>
          </a:p>
        </p:txBody>
      </p:sp>
    </p:spTree>
    <p:extLst>
      <p:ext uri="{BB962C8B-B14F-4D97-AF65-F5344CB8AC3E}">
        <p14:creationId xmlns:p14="http://schemas.microsoft.com/office/powerpoint/2010/main" val="1074354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makes a good target for B-ALL? CD19 is a compelling answer, and here’s why.</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CD19 is a protein expressed on all normal B cells throughout their development until they differentiate into plasma cells. It is restricted to B cells. You don’t have any CD19 on blood stem cells and other tissues. And fortunately, most B cell cancers express CD19.</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key point is that humans can survive without B cells, so that decreases the risk of CAR-T cells attacking vital tissues. </a:t>
            </a:r>
          </a:p>
          <a:p>
            <a:pPr marL="0" marR="0" lvl="0" indent="0">
              <a:spcBef>
                <a:spcPts val="0"/>
              </a:spcBef>
              <a:spcAft>
                <a:spcPts val="0"/>
              </a:spcAft>
              <a:buFont typeface="Arial" panose="020B0604020202020204" pitchFamily="34" charset="0"/>
              <a:buNone/>
              <a:tabLst>
                <a:tab pos="9144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Our group and others have shown that CD19-targeted CAR-T cells are safe, achieving complete response in 70-90% of pediatric patients with relapsed/refractory ALL, with some patient achieving durable remission. However, like I mentioned earlier, the exact cure rate is still unclear as we're only now reaching a decade since the first treatments.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Outcomes from a large multicenter trial of CD19-directed CAR-T cell product (the same that Emily received) led to the approval of </a:t>
            </a:r>
            <a:r>
              <a:rPr lang="en-US" dirty="0" err="1"/>
              <a:t>tisagenlecleucel</a:t>
            </a:r>
            <a:r>
              <a:rPr lang="en-US" dirty="0"/>
              <a:t> (Kymriah) by the FDA in the US, making it the first FDA approved CAR-T therapy.</a:t>
            </a:r>
          </a:p>
        </p:txBody>
      </p:sp>
      <p:sp>
        <p:nvSpPr>
          <p:cNvPr id="4" name="Slide Number Placeholder 3"/>
          <p:cNvSpPr>
            <a:spLocks noGrp="1"/>
          </p:cNvSpPr>
          <p:nvPr>
            <p:ph type="sldNum" sz="quarter" idx="5"/>
          </p:nvPr>
        </p:nvSpPr>
        <p:spPr/>
        <p:txBody>
          <a:bodyPr/>
          <a:lstStyle/>
          <a:p>
            <a:fld id="{87E8EB8B-B78C-4FCA-B737-0D9226F57ED2}" type="slidenum">
              <a:rPr lang="en-US" smtClean="0"/>
              <a:t>41</a:t>
            </a:fld>
            <a:endParaRPr lang="en-US"/>
          </a:p>
        </p:txBody>
      </p:sp>
    </p:spTree>
    <p:extLst>
      <p:ext uri="{BB962C8B-B14F-4D97-AF65-F5344CB8AC3E}">
        <p14:creationId xmlns:p14="http://schemas.microsoft.com/office/powerpoint/2010/main" val="248501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schema. We have two cohorts: patients who've previously received and failed CAR-T therapy, and first-time CAR-T therapy recipients.</a:t>
            </a:r>
          </a:p>
          <a:p>
            <a:endParaRPr lang="en-US" dirty="0"/>
          </a:p>
          <a:p>
            <a:r>
              <a:rPr lang="en-US" dirty="0"/>
              <a:t>After consent and enrollment, T cells are harvested from patients by a process called apheresis. Following this, we manufacture the CAR-T cells in our lab. Patients undergo lymphodepleting chemotherapy (and this makes room for the incoming CAR-T cells), and then they receive a single dose of humanized CD19-directed CAR-T cells.</a:t>
            </a:r>
          </a:p>
          <a:p>
            <a:endParaRPr lang="en-US" dirty="0"/>
          </a:p>
          <a:p>
            <a:r>
              <a:rPr lang="en-US" dirty="0"/>
              <a:t>We then evaluate the effectiveness of the treatment with a marrow biopsy and lumbar puncture on day 28, followed by a 12-month follow-up period during which we see the patient on multiple visits. After the 12 months, patients are enrolled in a 15-year long-term follow-up study.</a:t>
            </a:r>
          </a:p>
          <a:p>
            <a:endParaRPr lang="en-US" dirty="0"/>
          </a:p>
          <a:p>
            <a:r>
              <a:rPr lang="en-US" dirty="0"/>
              <a:t>To date, we have successfully manufactured products for eight patients, infused six patients. Four out of four patients for which we have 28 day-data have responded!</a:t>
            </a:r>
          </a:p>
        </p:txBody>
      </p:sp>
      <p:sp>
        <p:nvSpPr>
          <p:cNvPr id="4" name="Slide Number Placeholder 3"/>
          <p:cNvSpPr>
            <a:spLocks noGrp="1"/>
          </p:cNvSpPr>
          <p:nvPr>
            <p:ph type="sldNum" sz="quarter" idx="5"/>
          </p:nvPr>
        </p:nvSpPr>
        <p:spPr/>
        <p:txBody>
          <a:bodyPr/>
          <a:lstStyle/>
          <a:p>
            <a:fld id="{87E8EB8B-B78C-4FCA-B737-0D9226F57ED2}" type="slidenum">
              <a:rPr lang="en-US" smtClean="0"/>
              <a:t>42</a:t>
            </a:fld>
            <a:endParaRPr lang="en-US"/>
          </a:p>
        </p:txBody>
      </p:sp>
    </p:spTree>
    <p:extLst>
      <p:ext uri="{BB962C8B-B14F-4D97-AF65-F5344CB8AC3E}">
        <p14:creationId xmlns:p14="http://schemas.microsoft.com/office/powerpoint/2010/main" val="841487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trial visits generate a lot of data, and we used to capture all of this on paper. Each patient on a CAR-T trial gets a binder like this, and we’ve treated almost 500 patients on clinical trials so far. So what you’re seeing here is just a small fraction, maybe 10%, of the binders we have at CHOP just for CAR-T patients.</a:t>
            </a:r>
          </a:p>
          <a:p>
            <a:endParaRPr lang="en-US" dirty="0"/>
          </a:p>
          <a:p>
            <a:r>
              <a:rPr lang="en-US" dirty="0"/>
              <a:t>A vast effort goes into data collection, but there isn’t a clear pathway to getting value out of this. Usually, trial monitors look at the binders and use them to collect data in spreadsheets. Researchers who would like to write papers often ignore these binders entirely, and instead choose to manually extract relevant data from the medical record directly. There are a lot of papers that were never written or published much later than would have been possible because of these challenges.</a:t>
            </a:r>
          </a:p>
          <a:p>
            <a:endParaRPr lang="en-US" dirty="0"/>
          </a:p>
          <a:p>
            <a:r>
              <a:rPr lang="en-US" dirty="0"/>
              <a:t>And so our objective here was to overhaul this process by digitizing CAR-T clinical trial data capture and developing automated real-time analytics. </a:t>
            </a:r>
          </a:p>
          <a:p>
            <a:endParaRPr lang="en-US" dirty="0"/>
          </a:p>
          <a:p>
            <a:r>
              <a:rPr lang="en-US" dirty="0"/>
              <a:t>I think that this will have many benefits. For example, we should be able to identify issues that require intervention earlier, and this might improve patient outcomes. We completely expect that this will streamline the generation of research abstracts and publications, boosting researchers' productivity by allowing for more and earlier publications from each trial. And finally, a standardized and partially-automated approach to data capture and analysis should reduce the labor required to initiate and conduct new clinical trials, leading to more and cheaper trials overall.</a:t>
            </a:r>
          </a:p>
        </p:txBody>
      </p:sp>
      <p:sp>
        <p:nvSpPr>
          <p:cNvPr id="4" name="Slide Number Placeholder 3"/>
          <p:cNvSpPr>
            <a:spLocks noGrp="1"/>
          </p:cNvSpPr>
          <p:nvPr>
            <p:ph type="sldNum" sz="quarter" idx="5"/>
          </p:nvPr>
        </p:nvSpPr>
        <p:spPr/>
        <p:txBody>
          <a:bodyPr/>
          <a:lstStyle/>
          <a:p>
            <a:fld id="{87E8EB8B-B78C-4FCA-B737-0D9226F57ED2}" type="slidenum">
              <a:rPr lang="en-US" smtClean="0"/>
              <a:t>43</a:t>
            </a:fld>
            <a:endParaRPr lang="en-US"/>
          </a:p>
        </p:txBody>
      </p:sp>
    </p:spTree>
    <p:extLst>
      <p:ext uri="{BB962C8B-B14F-4D97-AF65-F5344CB8AC3E}">
        <p14:creationId xmlns:p14="http://schemas.microsoft.com/office/powerpoint/2010/main" val="3886346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let's discuss how we built the end-to-end trial analytics pipeline:</a:t>
            </a:r>
          </a:p>
          <a:p>
            <a:pPr marL="0" indent="0">
              <a:buFontTx/>
              <a:buNone/>
            </a:pPr>
            <a:endParaRPr lang="en-US" dirty="0"/>
          </a:p>
          <a:p>
            <a:pPr marL="0" indent="0">
              <a:buFontTx/>
              <a:buNone/>
            </a:pPr>
            <a:r>
              <a:rPr lang="en-US" dirty="0"/>
              <a:t>The basic idea is that data gets abstracted from our Electronic Health Record (EHR) and then goes into an electronic data capture (EDC) system that we’re custom-building using REDCap. Then, that data gets automatically pulled into a Shiny dashboard that displays relevant tables and graphs.</a:t>
            </a:r>
          </a:p>
        </p:txBody>
      </p:sp>
      <p:sp>
        <p:nvSpPr>
          <p:cNvPr id="4" name="Slide Number Placeholder 3"/>
          <p:cNvSpPr>
            <a:spLocks noGrp="1"/>
          </p:cNvSpPr>
          <p:nvPr>
            <p:ph type="sldNum" sz="quarter" idx="5"/>
          </p:nvPr>
        </p:nvSpPr>
        <p:spPr/>
        <p:txBody>
          <a:bodyPr/>
          <a:lstStyle/>
          <a:p>
            <a:fld id="{87E8EB8B-B78C-4FCA-B737-0D9226F57ED2}" type="slidenum">
              <a:rPr lang="en-US" smtClean="0"/>
              <a:t>44</a:t>
            </a:fld>
            <a:endParaRPr lang="en-US"/>
          </a:p>
        </p:txBody>
      </p:sp>
    </p:spTree>
    <p:extLst>
      <p:ext uri="{BB962C8B-B14F-4D97-AF65-F5344CB8AC3E}">
        <p14:creationId xmlns:p14="http://schemas.microsoft.com/office/powerpoint/2010/main" val="2982399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Exploring the REDCap-based electronic data capture (EDC) further:</a:t>
            </a:r>
          </a:p>
          <a:p>
            <a:pPr marL="0" indent="0">
              <a:buFontTx/>
              <a:buNone/>
            </a:pPr>
            <a:endParaRPr lang="en-US" dirty="0"/>
          </a:p>
          <a:p>
            <a:pPr marL="0" indent="0">
              <a:buFontTx/>
              <a:buNone/>
            </a:pPr>
            <a:r>
              <a:rPr lang="en-US" dirty="0"/>
              <a:t>We chose REDCap for several reasons. It's available at CHOP, it's free to use, it's secure for storing sensitive information, and we have complete control over data entry instruments configuration and data handling. </a:t>
            </a:r>
          </a:p>
          <a:p>
            <a:pPr marL="0" indent="0">
              <a:buFontTx/>
              <a:buNone/>
            </a:pPr>
            <a:endParaRPr lang="en-US" dirty="0"/>
          </a:p>
          <a:p>
            <a:pPr marL="0" indent="0">
              <a:buFontTx/>
              <a:buNone/>
            </a:pPr>
            <a:r>
              <a:rPr lang="en-US" dirty="0"/>
              <a:t>The database, as shown in this screenshot, is longitudinal. It allows us to document repeat measures, such as repeated labs, once for each visit. In addition, we capture adverse events. Adverse events don’t fit neatly into the longitudinal paradigm, but REDCap lets us manage them using a repeated instrument setup. </a:t>
            </a:r>
          </a:p>
          <a:p>
            <a:pPr marL="0" indent="0">
              <a:buFontTx/>
              <a:buNone/>
            </a:pPr>
            <a:endParaRPr lang="en-US" dirty="0"/>
          </a:p>
          <a:p>
            <a:pPr marL="0" indent="0">
              <a:buFontTx/>
              <a:buNone/>
            </a:pPr>
            <a:r>
              <a:rPr lang="en-US" dirty="0"/>
              <a:t>*** We've also incorporated clinical data pull (CDP). CDP is a relatively new REDCap feature that automatically pulls data like demographics, vital sings, and labs from the EHR, and that saves considerable time and reduces data entry errors.</a:t>
            </a:r>
          </a:p>
        </p:txBody>
      </p:sp>
      <p:sp>
        <p:nvSpPr>
          <p:cNvPr id="4" name="Slide Number Placeholder 3"/>
          <p:cNvSpPr>
            <a:spLocks noGrp="1"/>
          </p:cNvSpPr>
          <p:nvPr>
            <p:ph type="sldNum" sz="quarter" idx="5"/>
          </p:nvPr>
        </p:nvSpPr>
        <p:spPr/>
        <p:txBody>
          <a:bodyPr/>
          <a:lstStyle/>
          <a:p>
            <a:fld id="{87E8EB8B-B78C-4FCA-B737-0D9226F57ED2}" type="slidenum">
              <a:rPr lang="en-US" smtClean="0"/>
              <a:t>45</a:t>
            </a:fld>
            <a:endParaRPr lang="en-US"/>
          </a:p>
        </p:txBody>
      </p:sp>
    </p:spTree>
    <p:extLst>
      <p:ext uri="{BB962C8B-B14F-4D97-AF65-F5344CB8AC3E}">
        <p14:creationId xmlns:p14="http://schemas.microsoft.com/office/powerpoint/2010/main" val="4048615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let's look at the Shiny-based real-time CAR-T trial dashboard:</a:t>
            </a:r>
          </a:p>
          <a:p>
            <a:pPr marL="0" indent="0">
              <a:buFontTx/>
              <a:buNone/>
            </a:pPr>
            <a:endParaRPr lang="en-US" dirty="0"/>
          </a:p>
          <a:p>
            <a:pPr marL="0" indent="0">
              <a:buFontTx/>
              <a:buNone/>
            </a:pPr>
            <a:r>
              <a:rPr lang="en-US" dirty="0"/>
              <a:t>We decided to use Shiny because we obviously love R! And because we can securely store sensitive information on our </a:t>
            </a:r>
            <a:r>
              <a:rPr lang="en-US" dirty="0" err="1"/>
              <a:t>RSConnect</a:t>
            </a:r>
            <a:r>
              <a:rPr lang="en-US" dirty="0"/>
              <a:t> instance behind our hospital firewall. </a:t>
            </a:r>
          </a:p>
          <a:p>
            <a:pPr marL="0" indent="0">
              <a:buFontTx/>
              <a:buNone/>
            </a:pPr>
            <a:endParaRPr lang="en-US" dirty="0"/>
          </a:p>
          <a:p>
            <a:pPr marL="0" indent="0">
              <a:buFontTx/>
              <a:buNone/>
            </a:pPr>
            <a:r>
              <a:rPr lang="en-US" dirty="0"/>
              <a:t>Here you see a Data and Safety Monitoring Board report view, with an Adverse Event summary table breaking things down by phase, and whether the event was serious or not serious. </a:t>
            </a:r>
          </a:p>
          <a:p>
            <a:pPr marL="0" indent="0">
              <a:buFontTx/>
              <a:buNone/>
            </a:pPr>
            <a:endParaRPr lang="en-US" dirty="0"/>
          </a:p>
          <a:p>
            <a:pPr marL="0" indent="0">
              <a:buFontTx/>
              <a:buNone/>
            </a:pPr>
            <a:r>
              <a:rPr lang="en-US" dirty="0"/>
              <a:t>We architected the dashboard so that each analytic object, i.e. each table or graph, is an independent unit that can be unit-tested.</a:t>
            </a:r>
          </a:p>
          <a:p>
            <a:pPr marL="0" indent="0">
              <a:buFontTx/>
              <a:buNone/>
            </a:pPr>
            <a:endParaRPr lang="en-US" dirty="0"/>
          </a:p>
          <a:p>
            <a:pPr marL="0" indent="0">
              <a:buFontTx/>
              <a:buNone/>
            </a:pPr>
            <a:r>
              <a:rPr lang="en-US" dirty="0"/>
              <a:t>We also set up data entry trigger and caching mechanisms that make the dashboard always up-to-date and lightning fast. Whenever someone enters new data into the REDCap database, the affected analytic object gets rebuilt and stored inside of a pin. </a:t>
            </a:r>
          </a:p>
          <a:p>
            <a:pPr marL="0" indent="0">
              <a:buFontTx/>
              <a:buNone/>
            </a:pPr>
            <a:endParaRPr lang="en-US" dirty="0"/>
          </a:p>
          <a:p>
            <a:pPr marL="0" indent="0">
              <a:buFontTx/>
              <a:buNone/>
            </a:pPr>
            <a:r>
              <a:rPr lang="en-US" dirty="0"/>
              <a:t>*** We owe a great deal to the R community in building this, utilizing several packages including bs4dash, </a:t>
            </a:r>
            <a:r>
              <a:rPr lang="en-US" dirty="0" err="1"/>
              <a:t>gtsummary</a:t>
            </a:r>
            <a:r>
              <a:rPr lang="en-US" dirty="0"/>
              <a:t>, golem, DT, and of course the </a:t>
            </a:r>
            <a:r>
              <a:rPr lang="en-US" dirty="0" err="1"/>
              <a:t>tidyverse</a:t>
            </a:r>
            <a:r>
              <a:rPr lang="en-US" dirty="0"/>
              <a:t> suite.</a:t>
            </a:r>
          </a:p>
          <a:p>
            <a:pPr marL="0" indent="0">
              <a:buFontTx/>
              <a:buNone/>
            </a:pPr>
            <a:endParaRPr lang="en-US" dirty="0"/>
          </a:p>
          <a:p>
            <a:pPr marL="0" indent="0">
              <a:buFontTx/>
              <a:buNone/>
            </a:pPr>
            <a:r>
              <a:rPr lang="en-US" dirty="0"/>
              <a:t>However, we encountered a significant hurdle early on. The REDCap API output is far from user-friendly when dealing with a complex project, like one that is longitudinal or has repeating elements, or both. We recognized the need for a package that makes importing complex REDCap projects into R easier, leading us to create one ourselves. </a:t>
            </a:r>
          </a:p>
        </p:txBody>
      </p:sp>
      <p:sp>
        <p:nvSpPr>
          <p:cNvPr id="4" name="Slide Number Placeholder 3"/>
          <p:cNvSpPr>
            <a:spLocks noGrp="1"/>
          </p:cNvSpPr>
          <p:nvPr>
            <p:ph type="sldNum" sz="quarter" idx="5"/>
          </p:nvPr>
        </p:nvSpPr>
        <p:spPr/>
        <p:txBody>
          <a:bodyPr/>
          <a:lstStyle/>
          <a:p>
            <a:fld id="{87E8EB8B-B78C-4FCA-B737-0D9226F57ED2}" type="slidenum">
              <a:rPr lang="en-US" smtClean="0"/>
              <a:t>46</a:t>
            </a:fld>
            <a:endParaRPr lang="en-US"/>
          </a:p>
        </p:txBody>
      </p:sp>
    </p:spTree>
    <p:extLst>
      <p:ext uri="{BB962C8B-B14F-4D97-AF65-F5344CB8AC3E}">
        <p14:creationId xmlns:p14="http://schemas.microsoft.com/office/powerpoint/2010/main" val="3812755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27620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session will be about 45 min, and we’ll do breaks after each one of them.</a:t>
            </a:r>
          </a:p>
          <a:p>
            <a:pPr marL="171450" indent="-171450">
              <a:buFontTx/>
              <a:buChar char="-"/>
            </a:pPr>
            <a:r>
              <a:rPr lang="en-US" dirty="0"/>
              <a:t>…</a:t>
            </a:r>
          </a:p>
          <a:p>
            <a:pPr marL="171450" indent="-171450">
              <a:buFontTx/>
              <a:buChar char="-"/>
            </a:pPr>
            <a:r>
              <a:rPr lang="en-US" dirty="0"/>
              <a:t>Because of time, we will have to skip the Transform and Visualize part, in which I’m teaching the basics of ggplot2 and how to graph some of the data we’ve downloaded from a </a:t>
            </a:r>
            <a:r>
              <a:rPr lang="en-US" dirty="0" err="1"/>
              <a:t>REDCap</a:t>
            </a:r>
            <a:r>
              <a:rPr lang="en-US" dirty="0"/>
              <a:t> database. You can find the slides (including a full script in the notes) as well as exercises in the repository.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41164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In some cases, we will walk through a tutorial written in Quarto together.</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50342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04800" y="6296816"/>
            <a:ext cx="454219" cy="365125"/>
          </a:xfrm>
        </p:spPr>
        <p:txBody>
          <a:bodyPr/>
          <a:lstStyle>
            <a:lvl1pPr algn="l">
              <a:defRPr>
                <a:solidFill>
                  <a:schemeClr val="accent1"/>
                </a:solidFill>
              </a:defRPr>
            </a:lvl1pPr>
          </a:lstStyle>
          <a:p>
            <a:fld id="{AD40181A-01B0-4CB8-8614-1473649F6741}" type="slidenum">
              <a:rPr lang="en-US" smtClean="0"/>
              <a:pPr/>
              <a:t>‹#›</a:t>
            </a:fld>
            <a:endParaRPr lang="en-US" dirty="0"/>
          </a:p>
        </p:txBody>
      </p:sp>
      <p:sp>
        <p:nvSpPr>
          <p:cNvPr id="10" name="Title 1"/>
          <p:cNvSpPr>
            <a:spLocks noGrp="1"/>
          </p:cNvSpPr>
          <p:nvPr>
            <p:ph type="title" hasCustomPrompt="1"/>
          </p:nvPr>
        </p:nvSpPr>
        <p:spPr>
          <a:xfrm>
            <a:off x="745154" y="1543930"/>
            <a:ext cx="10708499" cy="1050989"/>
          </a:xfrm>
        </p:spPr>
        <p:txBody>
          <a:bodyPr/>
          <a:lstStyle>
            <a:lvl1pPr>
              <a:defRPr/>
            </a:lvl1pPr>
          </a:lstStyle>
          <a:p>
            <a:r>
              <a:rPr lang="en-US" dirty="0"/>
              <a:t>Click to add title</a:t>
            </a:r>
          </a:p>
        </p:txBody>
      </p:sp>
    </p:spTree>
    <p:extLst>
      <p:ext uri="{BB962C8B-B14F-4D97-AF65-F5344CB8AC3E}">
        <p14:creationId xmlns:p14="http://schemas.microsoft.com/office/powerpoint/2010/main" val="257679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tiff"/><Relationship Id="rId7" Type="http://schemas.openxmlformats.org/officeDocument/2006/relationships/hyperlink" Target="https://swag.rstudio.com/product/tidyverse-sticker/8?cs=true&amp;cst=cust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92500" lnSpcReduction="20000"/>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on the top left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R</a:t>
            </a:r>
          </a:p>
        </p:txBody>
      </p:sp>
    </p:spTree>
    <p:extLst>
      <p:ext uri="{BB962C8B-B14F-4D97-AF65-F5344CB8AC3E}">
        <p14:creationId xmlns:p14="http://schemas.microsoft.com/office/powerpoint/2010/main" val="406325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68628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rotWithShape="1">
          <a:blip r:embed="rId4"/>
          <a:src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158913" y="1986174"/>
            <a:ext cx="2339102" cy="707886"/>
          </a:xfrm>
          <a:prstGeom prst="rect">
            <a:avLst/>
          </a:prstGeom>
        </p:spPr>
        <p:txBody>
          <a:bodyPr wrap="none">
            <a:spAutoFit/>
          </a:bodyPr>
          <a:lstStyle/>
          <a:p>
            <a:r>
              <a:rPr lang="en-US" sz="4000" dirty="0" err="1">
                <a:solidFill>
                  <a:schemeClr val="accent2"/>
                </a:solidFill>
                <a:latin typeface="Monaco" charset="0"/>
              </a:rPr>
              <a:t>REDCapR</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REDCapR</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algn="ctr"/>
            <a:r>
              <a:rPr lang="en-US" sz="4800" dirty="0" err="1">
                <a:latin typeface="Monaco" charset="0"/>
                <a:ea typeface="Monaco" charset="0"/>
                <a:cs typeface="Monaco" charset="0"/>
              </a:rPr>
              <a:t>retrieve_credential_local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r>
              <a:rPr lang="en-US" dirty="0" err="1"/>
              <a:t>file_name.csv</a:t>
            </a:r>
            <a:endParaRPr lang="en-US" dirty="0"/>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r>
              <a:rPr lang="en-US" dirty="0" err="1"/>
              <a:t>REDCap</a:t>
            </a:r>
            <a:r>
              <a:rPr lang="en-US" dirty="0"/>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creds</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retrieve_credential_local</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pid</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(inputs)</a:t>
              </a:r>
            </a:p>
            <a:p>
              <a:pPr algn="ctr"/>
              <a:endParaRPr lang="en-US" dirty="0">
                <a:solidFill>
                  <a:schemeClr val="bg1"/>
                </a:solidFill>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extLst>
              <p:ext uri="{D42A27DB-BD31-4B8C-83A1-F6EECF244321}">
                <p14:modId xmlns:p14="http://schemas.microsoft.com/office/powerpoint/2010/main" val="1140604164"/>
              </p:ext>
            </p:extLst>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extLst>
              <p:ext uri="{D42A27DB-BD31-4B8C-83A1-F6EECF244321}">
                <p14:modId xmlns:p14="http://schemas.microsoft.com/office/powerpoint/2010/main" val="776391601"/>
              </p:ext>
            </p:extLst>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r>
              <a:rPr lang="en-US" sz="4000" b="1" dirty="0"/>
              <a:t>list</a:t>
            </a:r>
            <a:endParaRPr lang="en-US" b="1" dirty="0"/>
          </a:p>
        </p:txBody>
      </p:sp>
    </p:spTree>
    <p:extLst>
      <p:ext uri="{BB962C8B-B14F-4D97-AF65-F5344CB8AC3E}">
        <p14:creationId xmlns:p14="http://schemas.microsoft.com/office/powerpoint/2010/main" val="158334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err="1">
                  <a:latin typeface="Monaco" charset="0"/>
                  <a:ea typeface="Monaco" charset="0"/>
                  <a:cs typeface="Monaco" charset="0"/>
                </a:rPr>
                <a:t>uri</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redcap_uri</a:t>
              </a:r>
              <a:endParaRPr lang="en-US" sz="2800" dirty="0">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dollar operator</a:t>
            </a:r>
          </a:p>
          <a:p>
            <a:pPr algn="ctr"/>
            <a:r>
              <a:rPr lang="en-US" sz="2800" dirty="0">
                <a:solidFill>
                  <a:schemeClr val="bg1"/>
                </a:solidFill>
              </a:rPr>
              <a:t>extracts an element from a list</a:t>
            </a:r>
            <a:endParaRPr lang="en-US" dirty="0">
              <a:solidFill>
                <a:schemeClr val="bg1"/>
              </a:solidFill>
            </a:endParaRPr>
          </a:p>
          <a:p>
            <a:pPr algn="ctr"/>
            <a:endParaRPr lang="en-US" sz="1200" dirty="0">
              <a:solidFill>
                <a:schemeClr val="bg1"/>
              </a:solidFill>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list</a:t>
            </a:r>
          </a:p>
          <a:p>
            <a:pPr algn="ctr"/>
            <a:r>
              <a:rPr lang="en-US" sz="2800" dirty="0">
                <a:solidFill>
                  <a:schemeClr val="bg1"/>
                </a:solidFill>
              </a:rPr>
              <a:t>a type of object that can contain </a:t>
            </a:r>
          </a:p>
          <a:p>
            <a:pPr algn="ctr"/>
            <a:r>
              <a:rPr lang="en-US" sz="2800" dirty="0">
                <a:solidFill>
                  <a:schemeClr val="bg1"/>
                </a:solidFill>
              </a:rPr>
              <a:t>multiple arbitrary objects</a:t>
            </a:r>
            <a:endParaRPr lang="en-US" dirty="0">
              <a:solidFill>
                <a:schemeClr val="bg1"/>
              </a:solidFill>
            </a:endParaRPr>
          </a:p>
          <a:p>
            <a:pPr algn="ctr"/>
            <a:endParaRPr lang="en-US" sz="1200" dirty="0">
              <a:solidFill>
                <a:schemeClr val="bg1"/>
              </a:solidFill>
            </a:endParaRPr>
          </a:p>
        </p:txBody>
      </p:sp>
    </p:spTree>
    <p:extLst>
      <p:ext uri="{BB962C8B-B14F-4D97-AF65-F5344CB8AC3E}">
        <p14:creationId xmlns:p14="http://schemas.microsoft.com/office/powerpoint/2010/main" val="184191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100" dirty="0"/>
              <a:t>Write the R code to extract the element named </a:t>
            </a:r>
            <a:r>
              <a:rPr lang="en-US" sz="3200" b="1" dirty="0">
                <a:solidFill>
                  <a:srgbClr val="0070C0"/>
                </a:solidFill>
                <a:latin typeface="Monaco" pitchFamily="2" charset="77"/>
              </a:rPr>
              <a:t>token</a:t>
            </a:r>
            <a:r>
              <a:rPr lang="en-US" sz="4100" dirty="0"/>
              <a:t> from the </a:t>
            </a:r>
            <a:r>
              <a:rPr lang="en-US" sz="3200" b="1" dirty="0">
                <a:solidFill>
                  <a:srgbClr val="0070C0"/>
                </a:solidFill>
                <a:latin typeface="Monaco" pitchFamily="2" charset="77"/>
              </a:rPr>
              <a:t>creds</a:t>
            </a:r>
            <a:r>
              <a:rPr lang="en-US" sz="4100" dirty="0"/>
              <a:t> object and store it in an object named </a:t>
            </a:r>
            <a:r>
              <a:rPr lang="en-US" sz="3200" b="1" dirty="0">
                <a:solidFill>
                  <a:srgbClr val="0070C0"/>
                </a:solidFill>
                <a:latin typeface="Monaco" pitchFamily="2" charset="77"/>
              </a:rPr>
              <a:t>token</a:t>
            </a:r>
            <a:r>
              <a:rPr lang="en-US" sz="4100" dirty="0"/>
              <a:t>.</a:t>
            </a:r>
          </a:p>
        </p:txBody>
      </p:sp>
    </p:spTree>
    <p:extLst>
      <p:ext uri="{BB962C8B-B14F-4D97-AF65-F5344CB8AC3E}">
        <p14:creationId xmlns:p14="http://schemas.microsoft.com/office/powerpoint/2010/main" val="375714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algn="ctr"/>
              <a:r>
                <a:rPr lang="en-US" sz="2800" i="1" dirty="0">
                  <a:solidFill>
                    <a:srgbClr val="0070C0"/>
                  </a:solidFill>
                  <a:latin typeface="Monaco" charset="0"/>
                  <a:ea typeface="Monaco" charset="0"/>
                  <a:cs typeface="Monaco" charset="0"/>
                </a:rPr>
                <a:t> </a:t>
              </a:r>
              <a:r>
                <a:rPr lang="en-US" sz="2800" dirty="0">
                  <a:latin typeface="Monaco" charset="0"/>
                  <a:ea typeface="Monaco" charset="0"/>
                  <a:cs typeface="Monaco" charset="0"/>
                </a:rPr>
                <a:t>token</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creds</a:t>
              </a:r>
              <a:r>
                <a:rPr lang="en-US" sz="2800" dirty="0" err="1">
                  <a:solidFill>
                    <a:srgbClr val="0070C0"/>
                  </a:solidFill>
                  <a:latin typeface="Monaco" charset="0"/>
                  <a:ea typeface="Monaco" charset="0"/>
                  <a:cs typeface="Monaco" charset="0"/>
                </a:rPr>
                <a:t>$</a:t>
              </a:r>
              <a:r>
                <a:rPr lang="en-US" sz="2800" dirty="0" err="1">
                  <a:latin typeface="Monaco" charset="0"/>
                  <a:ea typeface="Monaco" charset="0"/>
                  <a:cs typeface="Monaco" charset="0"/>
                </a:rPr>
                <a:t>token</a:t>
              </a:r>
              <a:endParaRPr lang="en-US" sz="2800" dirty="0">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algn="ctr"/>
              <a:r>
                <a:rPr lang="en-US" sz="2400" i="1"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my_redcap_data</a:t>
              </a:r>
              <a:r>
                <a:rPr lang="en-US" sz="2400" dirty="0">
                  <a:solidFill>
                    <a:srgbClr val="0070C0"/>
                  </a:solidFill>
                  <a:latin typeface="Monaco" charset="0"/>
                  <a:ea typeface="Monaco" charset="0"/>
                  <a:cs typeface="Monaco" charset="0"/>
                </a:rPr>
                <a:t> </a:t>
              </a:r>
              <a:r>
                <a:rPr lang="en-US" sz="2400" dirty="0">
                  <a:latin typeface="Monaco" charset="0"/>
                  <a:ea typeface="Monaco" charset="0"/>
                  <a:cs typeface="Monaco" charset="0"/>
                </a:rPr>
                <a:t>&lt;- </a:t>
              </a:r>
              <a:r>
                <a:rPr lang="en-US" sz="2400" dirty="0" err="1">
                  <a:latin typeface="Monaco" charset="0"/>
                  <a:ea typeface="Monaco" charset="0"/>
                  <a:cs typeface="Monaco" charset="0"/>
                </a:rPr>
                <a:t>redcap_read_oneshot</a:t>
              </a:r>
              <a:r>
                <a:rPr lang="en-US" sz="2400" dirty="0">
                  <a:latin typeface="Monaco" charset="0"/>
                  <a:ea typeface="Monaco" charset="0"/>
                  <a:cs typeface="Monaco" charset="0"/>
                </a:rPr>
                <a:t>(</a:t>
              </a:r>
              <a:r>
                <a:rPr lang="en-US" sz="2400" i="1" dirty="0" err="1">
                  <a:solidFill>
                    <a:srgbClr val="0070C0"/>
                  </a:solidFill>
                  <a:latin typeface="Monaco" charset="0"/>
                  <a:ea typeface="Monaco" charset="0"/>
                  <a:cs typeface="Monaco" charset="0"/>
                </a:rPr>
                <a:t>uri</a:t>
              </a:r>
              <a:r>
                <a:rPr lang="en-US" sz="2400" dirty="0">
                  <a:solidFill>
                    <a:srgbClr val="0070C0"/>
                  </a:solidFill>
                  <a:latin typeface="Monaco" charset="0"/>
                  <a:ea typeface="Monaco" charset="0"/>
                  <a:cs typeface="Monaco" charset="0"/>
                </a:rPr>
                <a:t>, </a:t>
              </a:r>
              <a:r>
                <a:rPr lang="en-US" sz="2400" i="1" dirty="0">
                  <a:solidFill>
                    <a:srgbClr val="0070C0"/>
                  </a:solidFill>
                  <a:latin typeface="Monaco" charset="0"/>
                  <a:ea typeface="Monaco" charset="0"/>
                  <a:cs typeface="Monaco" charset="0"/>
                </a:rPr>
                <a:t>token</a:t>
              </a:r>
              <a:r>
                <a:rPr lang="en-US" sz="2400" dirty="0">
                  <a:latin typeface="Monaco" charset="0"/>
                  <a:ea typeface="Monaco" charset="0"/>
                  <a:cs typeface="Monaco" charset="0"/>
                </a:rPr>
                <a:t>)</a:t>
              </a:r>
              <a:r>
                <a:rPr lang="en-US" sz="2400" dirty="0">
                  <a:solidFill>
                    <a:srgbClr val="92D050"/>
                  </a:solidFill>
                  <a:latin typeface="Monaco" charset="0"/>
                  <a:ea typeface="Monaco" charset="0"/>
                  <a:cs typeface="Monaco" charset="0"/>
                </a:rPr>
                <a:t>$</a:t>
              </a:r>
              <a:r>
                <a:rPr lang="en-US" sz="2400" dirty="0">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extLst>
              <p:ext uri="{D42A27DB-BD31-4B8C-83A1-F6EECF244321}">
                <p14:modId xmlns:p14="http://schemas.microsoft.com/office/powerpoint/2010/main" val="138542633"/>
              </p:ext>
            </p:extLst>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r>
              <a:rPr lang="en-US" sz="2800" b="1" dirty="0"/>
              <a:t>data frame (</a:t>
            </a:r>
            <a:r>
              <a:rPr lang="en-US" sz="2800" b="1" dirty="0" err="1"/>
              <a:t>tibble</a:t>
            </a:r>
            <a:r>
              <a:rPr lang="en-US" sz="2800" b="1" dirty="0"/>
              <a:t>)</a:t>
            </a:r>
            <a:endParaRPr lang="en-US" sz="1200" b="1" dirty="0"/>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r>
              <a:rPr lang="en-US" sz="2800" b="1" dirty="0"/>
              <a:t>list</a:t>
            </a:r>
            <a:endParaRPr lang="en-US" sz="1200" b="1" dirty="0"/>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452282"/>
            <a:ext cx="8773386" cy="5190565"/>
          </a:xfrm>
        </p:spPr>
        <p:txBody>
          <a:bodyPr>
            <a:normAutofit lnSpcReduction="10000"/>
          </a:bodyPr>
          <a:lstStyle/>
          <a:p>
            <a:pPr marL="0" indent="0">
              <a:buNone/>
            </a:pPr>
            <a:r>
              <a:rPr lang="en-US" sz="3200" dirty="0"/>
              <a:t>Quarto is a plain-text format for </a:t>
            </a:r>
            <a:r>
              <a:rPr lang="en-US" sz="3200" b="1" dirty="0"/>
              <a:t>reproducible</a:t>
            </a:r>
            <a:r>
              <a:rPr lang="en-US" sz="3200" dirty="0"/>
              <a:t> data analysis. Quarto documents contain </a:t>
            </a:r>
            <a:r>
              <a:rPr lang="en-US" sz="3200" b="1" dirty="0"/>
              <a:t>text</a:t>
            </a:r>
            <a:r>
              <a:rPr lang="en-US" sz="3200" dirty="0"/>
              <a:t> and </a:t>
            </a:r>
            <a:r>
              <a:rPr lang="en-US" sz="3200" b="1" dirty="0"/>
              <a:t>code</a:t>
            </a:r>
            <a:r>
              <a:rPr lang="en-US" sz="3200" dirty="0"/>
              <a:t>. You can </a:t>
            </a:r>
            <a:r>
              <a:rPr lang="en-US" sz="3200" b="1" dirty="0"/>
              <a:t>render</a:t>
            </a:r>
            <a:r>
              <a:rPr lang="en-US" sz="3200" dirty="0"/>
              <a:t> Quarto into </a:t>
            </a:r>
            <a:r>
              <a:rPr lang="en-US" sz="3200" b="1" dirty="0"/>
              <a:t>HTML</a:t>
            </a:r>
            <a:r>
              <a:rPr lang="en-US" sz="3200" dirty="0"/>
              <a:t>, </a:t>
            </a:r>
            <a:r>
              <a:rPr lang="en-US" sz="3200" b="1" dirty="0"/>
              <a:t>PDF</a:t>
            </a:r>
            <a:r>
              <a:rPr lang="en-US" sz="3200" dirty="0"/>
              <a:t>, and </a:t>
            </a:r>
            <a:r>
              <a:rPr lang="en-US" sz="3200" b="1" dirty="0"/>
              <a:t>other formats</a:t>
            </a:r>
            <a:r>
              <a:rPr lang="en-US" sz="3200" dirty="0"/>
              <a:t>.</a:t>
            </a:r>
          </a:p>
          <a:p>
            <a:pPr marL="0" indent="0">
              <a:buNone/>
            </a:pPr>
            <a:endParaRPr lang="en-US" sz="3200" dirty="0"/>
          </a:p>
          <a:p>
            <a:pPr marL="0" indent="0">
              <a:buNone/>
            </a:pPr>
            <a:r>
              <a:rPr lang="en-US" sz="3200" dirty="0"/>
              <a:t>Essential concepts in R include </a:t>
            </a:r>
            <a:r>
              <a:rPr lang="en-US" sz="3200" b="1" dirty="0"/>
              <a:t>packages</a:t>
            </a:r>
            <a:r>
              <a:rPr lang="en-US" sz="3200" dirty="0"/>
              <a:t> which extend the functionality of R by providing new </a:t>
            </a:r>
            <a:r>
              <a:rPr lang="en-US" sz="3200" b="1" dirty="0"/>
              <a:t>functions</a:t>
            </a:r>
            <a:r>
              <a:rPr lang="en-US" sz="3200" dirty="0"/>
              <a:t>; </a:t>
            </a:r>
            <a:r>
              <a:rPr lang="en-US" sz="3200" b="1" dirty="0"/>
              <a:t>functions</a:t>
            </a:r>
            <a:r>
              <a:rPr lang="en-US" sz="3200" dirty="0"/>
              <a:t>, which do stuff; </a:t>
            </a:r>
            <a:r>
              <a:rPr lang="en-US" sz="3200" b="1" dirty="0"/>
              <a:t>assignment</a:t>
            </a:r>
            <a:r>
              <a:rPr lang="en-US" sz="3200" dirty="0"/>
              <a:t> of names to objects; </a:t>
            </a:r>
            <a:r>
              <a:rPr lang="en-US" sz="3200" b="1" dirty="0"/>
              <a:t>list</a:t>
            </a:r>
            <a:r>
              <a:rPr lang="en-US" sz="3200" dirty="0"/>
              <a:t> objects contain other objects that can be extracted with the $ operator; and </a:t>
            </a:r>
            <a:r>
              <a:rPr lang="en-US" sz="3200" b="1" dirty="0"/>
              <a:t>data frames </a:t>
            </a:r>
            <a:r>
              <a:rPr lang="en-US" sz="3200" dirty="0"/>
              <a:t>or </a:t>
            </a:r>
            <a:r>
              <a:rPr lang="en-US" sz="3200" b="1" dirty="0" err="1"/>
              <a:t>tibbles</a:t>
            </a:r>
            <a:r>
              <a:rPr lang="en-US" sz="3200" dirty="0"/>
              <a:t> are rectangular data structures.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3">
            <a:alphaModFix/>
          </a:blip>
          <a:stretch>
            <a:fillRect/>
          </a:stretch>
        </p:blipFill>
        <p:spPr>
          <a:xfrm>
            <a:off x="660532" y="4140200"/>
            <a:ext cx="1499714" cy="1162082"/>
          </a:xfrm>
          <a:prstGeom prst="rect">
            <a:avLst/>
          </a:prstGeom>
          <a:noFill/>
          <a:ln>
            <a:noFill/>
          </a:ln>
        </p:spPr>
      </p:pic>
      <p:pic>
        <p:nvPicPr>
          <p:cNvPr id="2" name="Picture 1">
            <a:extLst>
              <a:ext uri="{FF2B5EF4-FFF2-40B4-BE49-F238E27FC236}">
                <a16:creationId xmlns:a16="http://schemas.microsoft.com/office/drawing/2014/main" id="{E05CAFCE-2C6D-0D4E-CD0A-0714A4D049A7}"/>
              </a:ext>
            </a:extLst>
          </p:cNvPr>
          <p:cNvPicPr>
            <a:picLocks noChangeAspect="1"/>
          </p:cNvPicPr>
          <p:nvPr/>
        </p:nvPicPr>
        <p:blipFill>
          <a:blip r:embed="rId4"/>
          <a:stretch>
            <a:fillRect/>
          </a:stretch>
        </p:blipFill>
        <p:spPr>
          <a:xfrm>
            <a:off x="689567" y="1357682"/>
            <a:ext cx="1470679" cy="1622203"/>
          </a:xfrm>
          <a:prstGeom prst="rect">
            <a:avLst/>
          </a:prstGeom>
        </p:spPr>
      </p:pic>
    </p:spTree>
    <p:extLst>
      <p:ext uri="{BB962C8B-B14F-4D97-AF65-F5344CB8AC3E}">
        <p14:creationId xmlns:p14="http://schemas.microsoft.com/office/powerpoint/2010/main" val="401282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Introduction to </a:t>
            </a:r>
            <a:r>
              <a:rPr lang="en-US" dirty="0" err="1">
                <a:latin typeface="+mn-lt"/>
              </a:rPr>
              <a:t>REDCap</a:t>
            </a:r>
            <a:endParaRPr lang="en-US" dirty="0">
              <a:latin typeface="+mn-lt"/>
            </a:endParaRPr>
          </a:p>
        </p:txBody>
      </p:sp>
    </p:spTree>
    <p:extLst>
      <p:ext uri="{BB962C8B-B14F-4D97-AF65-F5344CB8AC3E}">
        <p14:creationId xmlns:p14="http://schemas.microsoft.com/office/powerpoint/2010/main" val="425915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What is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3730978"/>
            <a:ext cx="10691531" cy="28304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3600" dirty="0"/>
              <a:t>A secure, web-based application designed for data collection and management in research studies.</a:t>
            </a:r>
          </a:p>
          <a:p>
            <a:pPr lvl="1"/>
            <a:r>
              <a:rPr lang="en-US" sz="3600" dirty="0"/>
              <a:t>Used by thousands of institutions worldwide.</a:t>
            </a:r>
          </a:p>
          <a:p>
            <a:pPr lvl="2"/>
            <a:r>
              <a:rPr lang="en-US" sz="3200" dirty="0"/>
              <a:t>Popular in the fields of academic research, clinical trials, and public health</a:t>
            </a:r>
          </a:p>
        </p:txBody>
      </p:sp>
      <p:pic>
        <p:nvPicPr>
          <p:cNvPr id="1026" name="Picture 2" descr="REDCap - Penn State Clinical and Translational Science Institute">
            <a:extLst>
              <a:ext uri="{FF2B5EF4-FFF2-40B4-BE49-F238E27FC236}">
                <a16:creationId xmlns:a16="http://schemas.microsoft.com/office/drawing/2014/main" id="{AC8ED018-239D-7E4E-50ED-37F8BC736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10" y="1611846"/>
            <a:ext cx="5091289" cy="177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 Sessions at R/Medicine 2024</a:t>
            </a:r>
            <a:endParaRPr sz="4400" dirty="0">
              <a:latin typeface="Tw Cen MT" panose="020B0602020104020603" pitchFamily="34" charset="77"/>
              <a:cs typeface="Helvetica Neue"/>
            </a:endParaRPr>
          </a:p>
        </p:txBody>
      </p:sp>
      <p:graphicFrame>
        <p:nvGraphicFramePr>
          <p:cNvPr id="2" name="Table 1">
            <a:extLst>
              <a:ext uri="{FF2B5EF4-FFF2-40B4-BE49-F238E27FC236}">
                <a16:creationId xmlns:a16="http://schemas.microsoft.com/office/drawing/2014/main" id="{725CCE64-7E13-AF02-A77C-5C7EF2023524}"/>
              </a:ext>
            </a:extLst>
          </p:cNvPr>
          <p:cNvGraphicFramePr>
            <a:graphicFrameLocks noGrp="1"/>
          </p:cNvGraphicFramePr>
          <p:nvPr>
            <p:extLst>
              <p:ext uri="{D42A27DB-BD31-4B8C-83A1-F6EECF244321}">
                <p14:modId xmlns:p14="http://schemas.microsoft.com/office/powerpoint/2010/main" val="106855719"/>
              </p:ext>
            </p:extLst>
          </p:nvPr>
        </p:nvGraphicFramePr>
        <p:xfrm>
          <a:off x="728134" y="1555044"/>
          <a:ext cx="10735731" cy="5034280"/>
        </p:xfrm>
        <a:graphic>
          <a:graphicData uri="http://schemas.openxmlformats.org/drawingml/2006/table">
            <a:tbl>
              <a:tblPr firstRow="1" bandRow="1">
                <a:tableStyleId>{5C22544A-7EE6-4342-B048-85BDC9FD1C3A}</a:tableStyleId>
              </a:tblPr>
              <a:tblGrid>
                <a:gridCol w="3578577">
                  <a:extLst>
                    <a:ext uri="{9D8B030D-6E8A-4147-A177-3AD203B41FA5}">
                      <a16:colId xmlns:a16="http://schemas.microsoft.com/office/drawing/2014/main" val="2325660748"/>
                    </a:ext>
                  </a:extLst>
                </a:gridCol>
                <a:gridCol w="3578577">
                  <a:extLst>
                    <a:ext uri="{9D8B030D-6E8A-4147-A177-3AD203B41FA5}">
                      <a16:colId xmlns:a16="http://schemas.microsoft.com/office/drawing/2014/main" val="3098028352"/>
                    </a:ext>
                  </a:extLst>
                </a:gridCol>
                <a:gridCol w="3578577">
                  <a:extLst>
                    <a:ext uri="{9D8B030D-6E8A-4147-A177-3AD203B41FA5}">
                      <a16:colId xmlns:a16="http://schemas.microsoft.com/office/drawing/2014/main" val="2579804268"/>
                    </a:ext>
                  </a:extLst>
                </a:gridCol>
              </a:tblGrid>
              <a:tr h="370840">
                <a:tc>
                  <a:txBody>
                    <a:bodyPr/>
                    <a:lstStyle/>
                    <a:p>
                      <a:r>
                        <a:rPr lang="en-US" dirty="0"/>
                        <a:t>Date / Time</a:t>
                      </a:r>
                    </a:p>
                  </a:txBody>
                  <a:tcPr/>
                </a:tc>
                <a:tc>
                  <a:txBody>
                    <a:bodyPr/>
                    <a:lstStyle/>
                    <a:p>
                      <a:r>
                        <a:rPr lang="en-US" dirty="0"/>
                        <a:t>Presenter</a:t>
                      </a:r>
                    </a:p>
                  </a:txBody>
                  <a:tcPr/>
                </a:tc>
                <a:tc>
                  <a:txBody>
                    <a:bodyPr/>
                    <a:lstStyle/>
                    <a:p>
                      <a:r>
                        <a:rPr lang="en-US" dirty="0"/>
                        <a:t>Session Title</a:t>
                      </a:r>
                    </a:p>
                  </a:txBody>
                  <a:tcPr/>
                </a:tc>
                <a:extLst>
                  <a:ext uri="{0D108BD9-81ED-4DB2-BD59-A6C34878D82A}">
                    <a16:rowId xmlns:a16="http://schemas.microsoft.com/office/drawing/2014/main" val="1572754198"/>
                  </a:ext>
                </a:extLst>
              </a:tr>
              <a:tr h="370840">
                <a:tc>
                  <a:txBody>
                    <a:bodyPr/>
                    <a:lstStyle/>
                    <a:p>
                      <a:r>
                        <a:rPr lang="en-US" dirty="0"/>
                        <a:t>June 12, 2:30 PM</a:t>
                      </a:r>
                    </a:p>
                  </a:txBody>
                  <a:tcPr/>
                </a:tc>
                <a:tc>
                  <a:txBody>
                    <a:bodyPr/>
                    <a:lstStyle/>
                    <a:p>
                      <a:r>
                        <a:rPr lang="en-US" dirty="0"/>
                        <a:t>Brandon Rose (U Miami)</a:t>
                      </a:r>
                    </a:p>
                  </a:txBody>
                  <a:tcPr/>
                </a:tc>
                <a:tc>
                  <a:txBody>
                    <a:bodyPr/>
                    <a:lstStyle/>
                    <a:p>
                      <a:r>
                        <a:rPr lang="en-US" dirty="0" err="1"/>
                        <a:t>RosyREDCap</a:t>
                      </a:r>
                      <a:r>
                        <a:rPr lang="en-US" dirty="0"/>
                        <a:t> - </a:t>
                      </a:r>
                      <a:r>
                        <a:rPr lang="en-US" sz="1800" b="0" i="0" kern="1200" dirty="0">
                          <a:solidFill>
                            <a:schemeClr val="dk1"/>
                          </a:solidFill>
                          <a:effectLst/>
                          <a:latin typeface="+mn-lt"/>
                          <a:ea typeface="+mn-ea"/>
                          <a:cs typeface="+mn-cs"/>
                        </a:rPr>
                        <a:t>a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-project-agnostic R package that uses an API token to make a single, updating, standardized R list object containing all metadata and data for exports, imports, transformation, and shiny applications</a:t>
                      </a:r>
                      <a:endParaRPr lang="en-US" dirty="0"/>
                    </a:p>
                  </a:txBody>
                  <a:tcPr/>
                </a:tc>
                <a:extLst>
                  <a:ext uri="{0D108BD9-81ED-4DB2-BD59-A6C34878D82A}">
                    <a16:rowId xmlns:a16="http://schemas.microsoft.com/office/drawing/2014/main" val="3630066246"/>
                  </a:ext>
                </a:extLst>
              </a:tr>
              <a:tr h="370840">
                <a:tc>
                  <a:txBody>
                    <a:bodyPr/>
                    <a:lstStyle/>
                    <a:p>
                      <a:r>
                        <a:rPr lang="en-US" dirty="0"/>
                        <a:t>June 14, 2:46 PM</a:t>
                      </a:r>
                    </a:p>
                  </a:txBody>
                  <a:tcPr/>
                </a:tc>
                <a:tc>
                  <a:txBody>
                    <a:bodyPr/>
                    <a:lstStyle/>
                    <a:p>
                      <a:r>
                        <a:rPr lang="en-US" dirty="0"/>
                        <a:t>Peter Higgins (U Michigan)</a:t>
                      </a:r>
                    </a:p>
                  </a:txBody>
                  <a:tcPr/>
                </a:tc>
                <a:tc>
                  <a:txBody>
                    <a:bodyPr/>
                    <a:lstStyle/>
                    <a:p>
                      <a:r>
                        <a:rPr lang="en-US" sz="1800" b="0" i="0" kern="1200" dirty="0">
                          <a:solidFill>
                            <a:schemeClr val="dk1"/>
                          </a:solidFill>
                          <a:effectLst/>
                          <a:latin typeface="+mn-lt"/>
                          <a:ea typeface="+mn-ea"/>
                          <a:cs typeface="+mn-cs"/>
                        </a:rPr>
                        <a:t>Automating Sharing of Data Summaries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Googlesheets</a:t>
                      </a:r>
                      <a:r>
                        <a:rPr lang="en-US" sz="1800" b="0" i="0" kern="1200" dirty="0">
                          <a:solidFill>
                            <a:schemeClr val="dk1"/>
                          </a:solidFill>
                          <a:effectLst/>
                          <a:latin typeface="+mn-lt"/>
                          <a:ea typeface="+mn-ea"/>
                          <a:cs typeface="+mn-cs"/>
                        </a:rPr>
                        <a:t>, and Qualtrics with Quarto Webpages and Automated Emails</a:t>
                      </a:r>
                      <a:endParaRPr lang="en-US" dirty="0"/>
                    </a:p>
                  </a:txBody>
                  <a:tcPr/>
                </a:tc>
                <a:extLst>
                  <a:ext uri="{0D108BD9-81ED-4DB2-BD59-A6C34878D82A}">
                    <a16:rowId xmlns:a16="http://schemas.microsoft.com/office/drawing/2014/main" val="3879888672"/>
                  </a:ext>
                </a:extLst>
              </a:tr>
              <a:tr h="370840">
                <a:tc>
                  <a:txBody>
                    <a:bodyPr/>
                    <a:lstStyle/>
                    <a:p>
                      <a:r>
                        <a:rPr lang="en-US" dirty="0"/>
                        <a:t>June 14, 3:55 PM</a:t>
                      </a:r>
                    </a:p>
                  </a:txBody>
                  <a:tcPr/>
                </a:tc>
                <a:tc>
                  <a:txBody>
                    <a:bodyPr/>
                    <a:lstStyle/>
                    <a:p>
                      <a:r>
                        <a:rPr lang="en-US" dirty="0"/>
                        <a:t>Savannah Obregon (Vanderbilt)</a:t>
                      </a:r>
                    </a:p>
                  </a:txBody>
                  <a:tcPr/>
                </a:tc>
                <a:tc>
                  <a:txBody>
                    <a:bodyPr/>
                    <a:lstStyle/>
                    <a:p>
                      <a:r>
                        <a:rPr lang="en-US" sz="1800" b="0" i="0" kern="1200" dirty="0" err="1">
                          <a:solidFill>
                            <a:schemeClr val="dk1"/>
                          </a:solidFill>
                          <a:effectLst/>
                          <a:latin typeface="+mn-lt"/>
                          <a:ea typeface="+mn-ea"/>
                          <a:cs typeface="+mn-cs"/>
                        </a:rPr>
                        <a:t>redcapAPI</a:t>
                      </a:r>
                      <a:r>
                        <a:rPr lang="en-US" sz="1800" b="0" i="0" kern="1200" dirty="0">
                          <a:solidFill>
                            <a:schemeClr val="dk1"/>
                          </a:solidFill>
                          <a:effectLst/>
                          <a:latin typeface="+mn-lt"/>
                          <a:ea typeface="+mn-ea"/>
                          <a:cs typeface="+mn-cs"/>
                        </a:rPr>
                        <a:t>: Analysis-Ready Data Retrieval from </a:t>
                      </a:r>
                      <a:r>
                        <a:rPr lang="en-US" sz="1800" b="0" i="0" kern="1200" dirty="0" err="1">
                          <a:solidFill>
                            <a:schemeClr val="dk1"/>
                          </a:solidFill>
                          <a:effectLst/>
                          <a:latin typeface="+mn-lt"/>
                          <a:ea typeface="+mn-ea"/>
                          <a:cs typeface="+mn-cs"/>
                        </a:rPr>
                        <a:t>REDCap</a:t>
                      </a:r>
                      <a:r>
                        <a:rPr lang="en-US" sz="1800" b="0" i="0" kern="1200" dirty="0">
                          <a:solidFill>
                            <a:schemeClr val="dk1"/>
                          </a:solidFill>
                          <a:effectLst/>
                          <a:latin typeface="+mn-lt"/>
                          <a:ea typeface="+mn-ea"/>
                          <a:cs typeface="+mn-cs"/>
                        </a:rPr>
                        <a:t> with Advanced Processing Capabilities in R</a:t>
                      </a:r>
                      <a:endParaRPr lang="en-US" dirty="0"/>
                    </a:p>
                  </a:txBody>
                  <a:tcPr/>
                </a:tc>
                <a:extLst>
                  <a:ext uri="{0D108BD9-81ED-4DB2-BD59-A6C34878D82A}">
                    <a16:rowId xmlns:a16="http://schemas.microsoft.com/office/drawing/2014/main" val="247614708"/>
                  </a:ext>
                </a:extLst>
              </a:tr>
            </a:tbl>
          </a:graphicData>
        </a:graphic>
      </p:graphicFrame>
    </p:spTree>
    <p:extLst>
      <p:ext uri="{BB962C8B-B14F-4D97-AF65-F5344CB8AC3E}">
        <p14:creationId xmlns:p14="http://schemas.microsoft.com/office/powerpoint/2010/main" val="413621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Why use </a:t>
            </a:r>
            <a:r>
              <a:rPr lang="en-US" sz="4400" spc="-5" dirty="0" err="1">
                <a:latin typeface="Tw Cen MT" panose="020B0602020104020603" pitchFamily="34" charset="77"/>
                <a:cs typeface="Helvetica Neue"/>
              </a:rPr>
              <a:t>REDCap</a:t>
            </a:r>
            <a:r>
              <a:rPr lang="en-US" sz="4400" spc="-5" dirty="0">
                <a:latin typeface="Tw Cen MT" panose="020B0602020104020603" pitchFamily="34" charset="77"/>
                <a:cs typeface="Helvetica Neue"/>
              </a:rPr>
              <a:t>?</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2800" dirty="0"/>
              <a:t>Can handle diverse types of data collection needs:</a:t>
            </a:r>
          </a:p>
          <a:p>
            <a:pPr lvl="2"/>
            <a:r>
              <a:rPr lang="en-US" sz="2400" dirty="0"/>
              <a:t>Longitudinal studies</a:t>
            </a:r>
          </a:p>
          <a:p>
            <a:pPr lvl="2"/>
            <a:r>
              <a:rPr lang="en-US" sz="2400" dirty="0"/>
              <a:t>Repeated measures</a:t>
            </a:r>
          </a:p>
          <a:p>
            <a:pPr lvl="2"/>
            <a:r>
              <a:rPr lang="en-US" sz="2400" dirty="0"/>
              <a:t>External-facing surveys</a:t>
            </a:r>
          </a:p>
          <a:p>
            <a:pPr lvl="1"/>
            <a:r>
              <a:rPr lang="en-US" sz="2800" dirty="0"/>
              <a:t>User-friendly web interface for designing databases and surveys.</a:t>
            </a:r>
          </a:p>
          <a:p>
            <a:pPr lvl="1"/>
            <a:r>
              <a:rPr lang="en-US" sz="2800" dirty="0"/>
              <a:t>Real-time data validation during data entry.</a:t>
            </a:r>
          </a:p>
          <a:p>
            <a:pPr lvl="1"/>
            <a:r>
              <a:rPr lang="en-US" sz="2800" dirty="0"/>
              <a:t>Built-in audit trails and logging for tracking data changes.</a:t>
            </a:r>
          </a:p>
          <a:p>
            <a:pPr lvl="2"/>
            <a:r>
              <a:rPr lang="en-US" sz="2400" dirty="0" err="1"/>
              <a:t>REDCap</a:t>
            </a:r>
            <a:r>
              <a:rPr lang="en-US" sz="2400" dirty="0"/>
              <a:t> is 21 CFR Part 11 “ready”</a:t>
            </a:r>
          </a:p>
          <a:p>
            <a:pPr lvl="1"/>
            <a:r>
              <a:rPr lang="en-US" sz="2800" dirty="0"/>
              <a:t>Advanced user rights and control.</a:t>
            </a:r>
          </a:p>
          <a:p>
            <a:pPr lvl="2"/>
            <a:r>
              <a:rPr lang="en-US" sz="2400" dirty="0"/>
              <a:t>Data Access Groups allow multicenter collaborative data entry with strict access control</a:t>
            </a:r>
          </a:p>
        </p:txBody>
      </p:sp>
    </p:spTree>
    <p:extLst>
      <p:ext uri="{BB962C8B-B14F-4D97-AF65-F5344CB8AC3E}">
        <p14:creationId xmlns:p14="http://schemas.microsoft.com/office/powerpoint/2010/main" val="125032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Example Projects Using </a:t>
            </a:r>
            <a:r>
              <a:rPr lang="en-US" sz="4400" spc="-5" dirty="0" err="1">
                <a:latin typeface="Tw Cen MT" panose="020B0602020104020603" pitchFamily="34" charset="77"/>
                <a:cs typeface="Helvetica Neue"/>
              </a:rPr>
              <a:t>REDCap</a:t>
            </a:r>
            <a:endParaRPr sz="4400" dirty="0">
              <a:latin typeface="Tw Cen MT" panose="020B0602020104020603" pitchFamily="34" charset="77"/>
              <a:cs typeface="Helvetica Neue"/>
            </a:endParaRPr>
          </a:p>
        </p:txBody>
      </p:sp>
      <p:sp>
        <p:nvSpPr>
          <p:cNvPr id="5" name="Content Placeholder 2">
            <a:extLst>
              <a:ext uri="{FF2B5EF4-FFF2-40B4-BE49-F238E27FC236}">
                <a16:creationId xmlns:a16="http://schemas.microsoft.com/office/drawing/2014/main" id="{64766551-255A-E939-4465-0A05E4A87787}"/>
              </a:ext>
            </a:extLst>
          </p:cNvPr>
          <p:cNvSpPr txBox="1">
            <a:spLocks/>
          </p:cNvSpPr>
          <p:nvPr/>
        </p:nvSpPr>
        <p:spPr>
          <a:xfrm>
            <a:off x="759019" y="1548714"/>
            <a:ext cx="10691531" cy="50126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b="1" dirty="0"/>
              <a:t>Clinical Trials</a:t>
            </a:r>
            <a:r>
              <a:rPr lang="en-US" sz="3200" dirty="0"/>
              <a:t>: Managing participant data, treatment schedules, and follow-up information.</a:t>
            </a:r>
          </a:p>
          <a:p>
            <a:pPr>
              <a:buFont typeface="Arial" panose="020B0604020202020204" pitchFamily="34" charset="0"/>
              <a:buChar char="•"/>
            </a:pPr>
            <a:r>
              <a:rPr lang="en-US" sz="3200" b="1" dirty="0"/>
              <a:t>Public Health Surveys</a:t>
            </a:r>
            <a:r>
              <a:rPr lang="en-US" sz="3200" dirty="0"/>
              <a:t>: Collecting data from diverse populations to study health trends.</a:t>
            </a:r>
          </a:p>
          <a:p>
            <a:pPr>
              <a:buFont typeface="Arial" panose="020B0604020202020204" pitchFamily="34" charset="0"/>
              <a:buChar char="•"/>
            </a:pPr>
            <a:r>
              <a:rPr lang="en-US" sz="3200" b="1" dirty="0"/>
              <a:t>Academic Research</a:t>
            </a:r>
            <a:r>
              <a:rPr lang="en-US" sz="3200" dirty="0"/>
              <a:t>: Gathering data for dissertations, manuscripts, and collaborative research projects.</a:t>
            </a:r>
          </a:p>
          <a:p>
            <a:pPr>
              <a:buFont typeface="Arial" panose="020B0604020202020204" pitchFamily="34" charset="0"/>
              <a:buChar char="•"/>
            </a:pPr>
            <a:r>
              <a:rPr lang="en-US" sz="3200" b="1" dirty="0"/>
              <a:t>Registry Databases</a:t>
            </a:r>
            <a:r>
              <a:rPr lang="en-US" sz="3200" dirty="0"/>
              <a:t>: Maintaining comprehensive records for rare diseases or specific patient cohorts.</a:t>
            </a:r>
          </a:p>
          <a:p>
            <a:pPr lvl="1"/>
            <a:endParaRPr lang="en-US" sz="3200" dirty="0"/>
          </a:p>
        </p:txBody>
      </p:sp>
    </p:spTree>
    <p:extLst>
      <p:ext uri="{BB962C8B-B14F-4D97-AF65-F5344CB8AC3E}">
        <p14:creationId xmlns:p14="http://schemas.microsoft.com/office/powerpoint/2010/main" val="67566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CAR-T Cell Therapy and </a:t>
            </a:r>
            <a:br>
              <a:rPr lang="en-US" dirty="0"/>
            </a:br>
            <a:r>
              <a:rPr lang="en-US" dirty="0"/>
              <a:t>Clinical Data Management</a:t>
            </a:r>
            <a:endParaRPr lang="en-US" dirty="0">
              <a:latin typeface="+mn-lt"/>
            </a:endParaRPr>
          </a:p>
        </p:txBody>
      </p:sp>
    </p:spTree>
    <p:extLst>
      <p:ext uri="{BB962C8B-B14F-4D97-AF65-F5344CB8AC3E}">
        <p14:creationId xmlns:p14="http://schemas.microsoft.com/office/powerpoint/2010/main" val="69981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9C43-5F67-13BF-3092-F3E313610EC6}"/>
              </a:ext>
            </a:extLst>
          </p:cNvPr>
          <p:cNvSpPr>
            <a:spLocks noGrp="1"/>
          </p:cNvSpPr>
          <p:nvPr>
            <p:ph type="title"/>
          </p:nvPr>
        </p:nvSpPr>
        <p:spPr/>
        <p:txBody>
          <a:bodyPr/>
          <a:lstStyle/>
          <a:p>
            <a:r>
              <a:rPr lang="en-US" dirty="0"/>
              <a:t>Pediatric leukemia</a:t>
            </a:r>
          </a:p>
        </p:txBody>
      </p:sp>
      <p:sp>
        <p:nvSpPr>
          <p:cNvPr id="3" name="Content Placeholder 2">
            <a:extLst>
              <a:ext uri="{FF2B5EF4-FFF2-40B4-BE49-F238E27FC236}">
                <a16:creationId xmlns:a16="http://schemas.microsoft.com/office/drawing/2014/main" id="{A95E66EF-7A55-61D4-139C-1884FF2DAEB4}"/>
              </a:ext>
            </a:extLst>
          </p:cNvPr>
          <p:cNvSpPr>
            <a:spLocks noGrp="1"/>
          </p:cNvSpPr>
          <p:nvPr>
            <p:ph idx="1"/>
          </p:nvPr>
        </p:nvSpPr>
        <p:spPr/>
        <p:txBody>
          <a:bodyPr>
            <a:normAutofit lnSpcReduction="10000"/>
          </a:bodyPr>
          <a:lstStyle/>
          <a:p>
            <a:r>
              <a:rPr lang="en-US" sz="2400" dirty="0"/>
              <a:t>Survival in B cell acute lymphoblastic leukemia (B-ALL) in children approaches 90%</a:t>
            </a:r>
          </a:p>
          <a:p>
            <a:endParaRPr lang="en-US" sz="2400" dirty="0"/>
          </a:p>
          <a:p>
            <a:r>
              <a:rPr lang="en-US" sz="2400" dirty="0"/>
              <a:t>But only 1/3 of children survive relapsed disease or primary refractory leukemia</a:t>
            </a:r>
          </a:p>
          <a:p>
            <a:endParaRPr lang="en-US" sz="2400" dirty="0"/>
          </a:p>
          <a:p>
            <a:r>
              <a:rPr lang="en-US" sz="2400" dirty="0"/>
              <a:t>Traditional approach has been intensive chemotherapy followed by hematopoietic stem cell (bone marrow) transplant</a:t>
            </a:r>
          </a:p>
          <a:p>
            <a:endParaRPr lang="en-US" sz="2400" dirty="0"/>
          </a:p>
          <a:p>
            <a:r>
              <a:rPr lang="en-US" sz="2400" dirty="0"/>
              <a:t>The advent of CAR-T cell </a:t>
            </a:r>
            <a:r>
              <a:rPr lang="en-US" sz="2400"/>
              <a:t>therapy 12 </a:t>
            </a:r>
            <a:r>
              <a:rPr lang="en-US" sz="2400" dirty="0"/>
              <a:t>years ago has shifted the landscape for children with relapsed or refractory B-ALL</a:t>
            </a:r>
          </a:p>
        </p:txBody>
      </p:sp>
    </p:spTree>
    <p:extLst>
      <p:ext uri="{BB962C8B-B14F-4D97-AF65-F5344CB8AC3E}">
        <p14:creationId xmlns:p14="http://schemas.microsoft.com/office/powerpoint/2010/main" val="104391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ily Whitehead, First Pediatric Patient to Receive CAR T-Cell Therapy,  Celebrates Cure 10 Years Later | Children's Hospital of Philadelphia">
            <a:extLst>
              <a:ext uri="{FF2B5EF4-FFF2-40B4-BE49-F238E27FC236}">
                <a16:creationId xmlns:a16="http://schemas.microsoft.com/office/drawing/2014/main" id="{CA28393F-5577-4D0B-9C02-EF0CDD73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70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DE97-5810-4E41-8409-129335859C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76EC7-06FF-8D75-7A8B-1106BCC26233}"/>
              </a:ext>
            </a:extLst>
          </p:cNvPr>
          <p:cNvSpPr>
            <a:spLocks noGrp="1"/>
          </p:cNvSpPr>
          <p:nvPr>
            <p:ph idx="1"/>
          </p:nvPr>
        </p:nvSpPr>
        <p:spPr/>
        <p:txBody>
          <a:bodyPr/>
          <a:lstStyle/>
          <a:p>
            <a:endParaRPr lang="en-US"/>
          </a:p>
        </p:txBody>
      </p:sp>
      <p:pic>
        <p:nvPicPr>
          <p:cNvPr id="4098" name="Picture 2" descr="Philipsburg native Emily Whitehead celebrates a decade cancer-free | Centre  Daily Times">
            <a:extLst>
              <a:ext uri="{FF2B5EF4-FFF2-40B4-BE49-F238E27FC236}">
                <a16:creationId xmlns:a16="http://schemas.microsoft.com/office/drawing/2014/main" id="{12A634EF-7149-D8EC-72C5-CF41E63D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a:bodyPr>
          <a:lstStyle/>
          <a:p>
            <a:pPr algn="l">
              <a:buFont typeface="Wingdings" pitchFamily="2" charset="2"/>
              <a:buChar char="Ø"/>
            </a:pPr>
            <a:r>
              <a:rPr lang="en-US" sz="2800" dirty="0"/>
              <a:t> </a:t>
            </a:r>
            <a:r>
              <a:rPr lang="en-US" sz="2800" dirty="0">
                <a:effectLst/>
              </a:rPr>
              <a:t>You have access to a </a:t>
            </a:r>
            <a:r>
              <a:rPr lang="en-US" sz="2800" dirty="0" err="1">
                <a:effectLst/>
              </a:rPr>
              <a:t>REDCap</a:t>
            </a:r>
            <a:r>
              <a:rPr lang="en-US" sz="2800" dirty="0">
                <a:effectLst/>
              </a:rPr>
              <a:t> database.</a:t>
            </a:r>
          </a:p>
          <a:p>
            <a:pPr marL="128016" lvl="1" indent="0">
              <a:buNone/>
            </a:pPr>
            <a:endParaRPr lang="en-US" sz="2400" i="1" dirty="0">
              <a:effectLst/>
            </a:endParaRPr>
          </a:p>
          <a:p>
            <a:pPr algn="l">
              <a:buFont typeface="Wingdings" pitchFamily="2" charset="2"/>
              <a:buChar char="Ø"/>
            </a:pPr>
            <a:r>
              <a:rPr lang="en-US" sz="2800" dirty="0">
                <a:effectLst/>
              </a:rPr>
              <a:t> You have basic knowledge of R.</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pull data out of </a:t>
            </a:r>
            <a:r>
              <a:rPr lang="en-US" sz="2800" dirty="0" err="1">
                <a:effectLst/>
              </a:rPr>
              <a:t>REDCap</a:t>
            </a:r>
            <a:r>
              <a:rPr lang="en-US" sz="2800" dirty="0">
                <a:effectLst/>
              </a:rPr>
              <a:t> </a:t>
            </a:r>
            <a:r>
              <a:rPr lang="en-US" sz="2800" dirty="0"/>
              <a:t>using </a:t>
            </a:r>
            <a:r>
              <a:rPr lang="en-US" sz="2800" dirty="0">
                <a:effectLst/>
              </a:rPr>
              <a:t>R, and potentially be able to push data into </a:t>
            </a:r>
            <a:r>
              <a:rPr lang="en-US" sz="2800" dirty="0" err="1">
                <a:effectLst/>
              </a:rPr>
              <a:t>REDCap</a:t>
            </a:r>
            <a:r>
              <a:rPr lang="en-US" sz="2800" dirty="0">
                <a:effectLst/>
              </a:rPr>
              <a:t> as well.</a:t>
            </a:r>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D587-399C-C62E-645A-77BAE9A221B2}"/>
              </a:ext>
            </a:extLst>
          </p:cNvPr>
          <p:cNvSpPr>
            <a:spLocks noGrp="1"/>
          </p:cNvSpPr>
          <p:nvPr>
            <p:ph type="title"/>
          </p:nvPr>
        </p:nvSpPr>
        <p:spPr/>
        <p:txBody>
          <a:bodyPr/>
          <a:lstStyle/>
          <a:p>
            <a:r>
              <a:rPr lang="en-US" dirty="0"/>
              <a:t>What’s a CAR-T cell?</a:t>
            </a:r>
          </a:p>
        </p:txBody>
      </p:sp>
      <p:pic>
        <p:nvPicPr>
          <p:cNvPr id="5122" name="Picture 2" descr="Normal vs CAR T cell">
            <a:extLst>
              <a:ext uri="{FF2B5EF4-FFF2-40B4-BE49-F238E27FC236}">
                <a16:creationId xmlns:a16="http://schemas.microsoft.com/office/drawing/2014/main" id="{37C489BA-69EA-4C23-C52F-1AA58D11B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37" t="8718"/>
          <a:stretch/>
        </p:blipFill>
        <p:spPr bwMode="auto">
          <a:xfrm>
            <a:off x="4750726" y="1301578"/>
            <a:ext cx="5336981" cy="4736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6A8569-3125-FEE6-A202-4A029878D5CB}"/>
              </a:ext>
            </a:extLst>
          </p:cNvPr>
          <p:cNvPicPr>
            <a:picLocks noChangeAspect="1"/>
          </p:cNvPicPr>
          <p:nvPr/>
        </p:nvPicPr>
        <p:blipFill>
          <a:blip r:embed="rId4"/>
          <a:stretch>
            <a:fillRect/>
          </a:stretch>
        </p:blipFill>
        <p:spPr>
          <a:xfrm>
            <a:off x="7572619" y="3670038"/>
            <a:ext cx="1676888" cy="635000"/>
          </a:xfrm>
          <a:prstGeom prst="rect">
            <a:avLst/>
          </a:prstGeom>
        </p:spPr>
      </p:pic>
    </p:spTree>
    <p:extLst>
      <p:ext uri="{BB962C8B-B14F-4D97-AF65-F5344CB8AC3E}">
        <p14:creationId xmlns:p14="http://schemas.microsoft.com/office/powerpoint/2010/main" val="233977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CD72-558E-AB84-F455-AA02C671FF6D}"/>
              </a:ext>
            </a:extLst>
          </p:cNvPr>
          <p:cNvSpPr>
            <a:spLocks noGrp="1"/>
          </p:cNvSpPr>
          <p:nvPr>
            <p:ph type="title"/>
          </p:nvPr>
        </p:nvSpPr>
        <p:spPr/>
        <p:txBody>
          <a:bodyPr/>
          <a:lstStyle/>
          <a:p>
            <a:r>
              <a:rPr lang="en-US" dirty="0"/>
              <a:t>CD19-directed CAR-T therapy</a:t>
            </a:r>
          </a:p>
        </p:txBody>
      </p:sp>
      <p:sp>
        <p:nvSpPr>
          <p:cNvPr id="3" name="Content Placeholder 2">
            <a:extLst>
              <a:ext uri="{FF2B5EF4-FFF2-40B4-BE49-F238E27FC236}">
                <a16:creationId xmlns:a16="http://schemas.microsoft.com/office/drawing/2014/main" id="{4D0D5D8C-CEAC-6EF8-4A48-90A091CC0213}"/>
              </a:ext>
            </a:extLst>
          </p:cNvPr>
          <p:cNvSpPr>
            <a:spLocks noGrp="1"/>
          </p:cNvSpPr>
          <p:nvPr>
            <p:ph idx="1"/>
          </p:nvPr>
        </p:nvSpPr>
        <p:spPr>
          <a:xfrm>
            <a:off x="4747846" y="1548714"/>
            <a:ext cx="6871130" cy="4408741"/>
          </a:xfrm>
        </p:spPr>
        <p:txBody>
          <a:bodyPr>
            <a:normAutofit/>
          </a:bodyPr>
          <a:lstStyle/>
          <a:p>
            <a:r>
              <a:rPr lang="en-US" sz="2800" dirty="0"/>
              <a:t>CD19 is present on normal B cells and B-cell malignancies</a:t>
            </a:r>
          </a:p>
          <a:p>
            <a:r>
              <a:rPr lang="en-US" sz="2800" dirty="0"/>
              <a:t>You can live without B cells</a:t>
            </a:r>
          </a:p>
          <a:p>
            <a:r>
              <a:rPr lang="en-US" sz="2800" dirty="0"/>
              <a:t>CD19-directed CAR-T cells are safe and effective</a:t>
            </a:r>
          </a:p>
          <a:p>
            <a:r>
              <a:rPr lang="en-US" sz="2800" dirty="0"/>
              <a:t>Tisa-</a:t>
            </a:r>
            <a:r>
              <a:rPr lang="en-US" sz="2800" dirty="0" err="1"/>
              <a:t>cel</a:t>
            </a:r>
            <a:r>
              <a:rPr lang="en-US" sz="2800" dirty="0"/>
              <a:t> (Kymriah) FDA approved in 2017</a:t>
            </a:r>
          </a:p>
          <a:p>
            <a:pPr marL="0" indent="0">
              <a:buNone/>
            </a:pPr>
            <a:endParaRPr lang="en-US" sz="2800" dirty="0"/>
          </a:p>
          <a:p>
            <a:endParaRPr lang="en-US" sz="2800" dirty="0"/>
          </a:p>
        </p:txBody>
      </p:sp>
      <p:pic>
        <p:nvPicPr>
          <p:cNvPr id="4" name="Picture 3">
            <a:extLst>
              <a:ext uri="{FF2B5EF4-FFF2-40B4-BE49-F238E27FC236}">
                <a16:creationId xmlns:a16="http://schemas.microsoft.com/office/drawing/2014/main" id="{73692EB4-4947-6570-1E18-FA74B88C2ED2}"/>
              </a:ext>
            </a:extLst>
          </p:cNvPr>
          <p:cNvPicPr>
            <a:picLocks noChangeAspect="1"/>
          </p:cNvPicPr>
          <p:nvPr/>
        </p:nvPicPr>
        <p:blipFill>
          <a:blip r:embed="rId3"/>
          <a:stretch>
            <a:fillRect/>
          </a:stretch>
        </p:blipFill>
        <p:spPr>
          <a:xfrm>
            <a:off x="759019" y="2279884"/>
            <a:ext cx="3302000" cy="2946400"/>
          </a:xfrm>
          <a:prstGeom prst="rect">
            <a:avLst/>
          </a:prstGeom>
        </p:spPr>
      </p:pic>
      <p:pic>
        <p:nvPicPr>
          <p:cNvPr id="5" name="Picture 4">
            <a:extLst>
              <a:ext uri="{FF2B5EF4-FFF2-40B4-BE49-F238E27FC236}">
                <a16:creationId xmlns:a16="http://schemas.microsoft.com/office/drawing/2014/main" id="{41DDE3C8-8050-3EA4-DDF6-2F1CA424D829}"/>
              </a:ext>
            </a:extLst>
          </p:cNvPr>
          <p:cNvPicPr>
            <a:picLocks noChangeAspect="1"/>
          </p:cNvPicPr>
          <p:nvPr/>
        </p:nvPicPr>
        <p:blipFill>
          <a:blip r:embed="rId4"/>
          <a:stretch>
            <a:fillRect/>
          </a:stretch>
        </p:blipFill>
        <p:spPr>
          <a:xfrm>
            <a:off x="3152969" y="2185880"/>
            <a:ext cx="1396591" cy="791076"/>
          </a:xfrm>
          <a:prstGeom prst="rect">
            <a:avLst/>
          </a:prstGeom>
        </p:spPr>
      </p:pic>
      <p:pic>
        <p:nvPicPr>
          <p:cNvPr id="6" name="Picture 5">
            <a:extLst>
              <a:ext uri="{FF2B5EF4-FFF2-40B4-BE49-F238E27FC236}">
                <a16:creationId xmlns:a16="http://schemas.microsoft.com/office/drawing/2014/main" id="{95152EE9-D39E-6341-31D5-8D9E0F0067BC}"/>
              </a:ext>
            </a:extLst>
          </p:cNvPr>
          <p:cNvPicPr>
            <a:picLocks noChangeAspect="1"/>
          </p:cNvPicPr>
          <p:nvPr/>
        </p:nvPicPr>
        <p:blipFill>
          <a:blip r:embed="rId4"/>
          <a:stretch>
            <a:fillRect/>
          </a:stretch>
        </p:blipFill>
        <p:spPr>
          <a:xfrm>
            <a:off x="1715117" y="1529120"/>
            <a:ext cx="1816100" cy="1028700"/>
          </a:xfrm>
          <a:prstGeom prst="rect">
            <a:avLst/>
          </a:prstGeom>
        </p:spPr>
      </p:pic>
      <p:sp>
        <p:nvSpPr>
          <p:cNvPr id="7" name="TextBox 6">
            <a:extLst>
              <a:ext uri="{FF2B5EF4-FFF2-40B4-BE49-F238E27FC236}">
                <a16:creationId xmlns:a16="http://schemas.microsoft.com/office/drawing/2014/main" id="{17C9B95F-1B17-9972-F507-35415A189062}"/>
              </a:ext>
            </a:extLst>
          </p:cNvPr>
          <p:cNvSpPr txBox="1"/>
          <p:nvPr/>
        </p:nvSpPr>
        <p:spPr>
          <a:xfrm>
            <a:off x="3062554" y="2477789"/>
            <a:ext cx="107768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CD19</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D5729B8-DAD6-1EB0-12D5-C5753073F7F0}"/>
              </a:ext>
            </a:extLst>
          </p:cNvPr>
          <p:cNvPicPr>
            <a:picLocks noChangeAspect="1"/>
          </p:cNvPicPr>
          <p:nvPr/>
        </p:nvPicPr>
        <p:blipFill>
          <a:blip r:embed="rId5"/>
          <a:stretch>
            <a:fillRect/>
          </a:stretch>
        </p:blipFill>
        <p:spPr>
          <a:xfrm>
            <a:off x="1640640" y="2382164"/>
            <a:ext cx="328273" cy="252210"/>
          </a:xfrm>
          <a:prstGeom prst="rect">
            <a:avLst/>
          </a:prstGeom>
        </p:spPr>
      </p:pic>
      <p:pic>
        <p:nvPicPr>
          <p:cNvPr id="9" name="Picture 8">
            <a:extLst>
              <a:ext uri="{FF2B5EF4-FFF2-40B4-BE49-F238E27FC236}">
                <a16:creationId xmlns:a16="http://schemas.microsoft.com/office/drawing/2014/main" id="{D5A91140-A1ED-8277-808F-7DEF761F7AC1}"/>
              </a:ext>
            </a:extLst>
          </p:cNvPr>
          <p:cNvPicPr>
            <a:picLocks noChangeAspect="1"/>
          </p:cNvPicPr>
          <p:nvPr/>
        </p:nvPicPr>
        <p:blipFill>
          <a:blip r:embed="rId5"/>
          <a:stretch>
            <a:fillRect/>
          </a:stretch>
        </p:blipFill>
        <p:spPr>
          <a:xfrm>
            <a:off x="2306390" y="2363876"/>
            <a:ext cx="328273" cy="252210"/>
          </a:xfrm>
          <a:prstGeom prst="rect">
            <a:avLst/>
          </a:prstGeom>
        </p:spPr>
      </p:pic>
      <p:pic>
        <p:nvPicPr>
          <p:cNvPr id="3074" name="Picture 2" descr="CAR-T Therapy Effective in Youngest Kids With ALL | MedPage Today">
            <a:extLst>
              <a:ext uri="{FF2B5EF4-FFF2-40B4-BE49-F238E27FC236}">
                <a16:creationId xmlns:a16="http://schemas.microsoft.com/office/drawing/2014/main" id="{2B5C805D-D488-8C68-96E4-63E785F08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517839"/>
            <a:ext cx="365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4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3B79-F843-67F5-E577-80014B964272}"/>
              </a:ext>
            </a:extLst>
          </p:cNvPr>
          <p:cNvSpPr>
            <a:spLocks noGrp="1"/>
          </p:cNvSpPr>
          <p:nvPr>
            <p:ph type="title"/>
          </p:nvPr>
        </p:nvSpPr>
        <p:spPr/>
        <p:txBody>
          <a:bodyPr>
            <a:normAutofit fontScale="90000"/>
          </a:bodyPr>
          <a:lstStyle/>
          <a:p>
            <a:r>
              <a:rPr lang="en-US" dirty="0"/>
              <a:t>Study schema of a CAR-T cell clinical trial</a:t>
            </a:r>
          </a:p>
        </p:txBody>
      </p:sp>
      <p:pic>
        <p:nvPicPr>
          <p:cNvPr id="4" name="Content Placeholder 3" descr="Diagram&#10;&#10;Description automatically generated">
            <a:extLst>
              <a:ext uri="{FF2B5EF4-FFF2-40B4-BE49-F238E27FC236}">
                <a16:creationId xmlns:a16="http://schemas.microsoft.com/office/drawing/2014/main" id="{17735415-2406-527F-DA76-67935EDCC964}"/>
              </a:ext>
            </a:extLst>
          </p:cNvPr>
          <p:cNvPicPr>
            <a:picLocks noGrp="1" noChangeAspect="1"/>
          </p:cNvPicPr>
          <p:nvPr>
            <p:ph idx="1"/>
          </p:nvPr>
        </p:nvPicPr>
        <p:blipFill rotWithShape="1">
          <a:blip r:embed="rId3"/>
          <a:srcRect b="7474"/>
          <a:stretch/>
        </p:blipFill>
        <p:spPr>
          <a:xfrm>
            <a:off x="689112" y="1550526"/>
            <a:ext cx="10813775" cy="4970886"/>
          </a:xfrm>
          <a:prstGeom prst="rect">
            <a:avLst/>
          </a:prstGeom>
        </p:spPr>
      </p:pic>
    </p:spTree>
    <p:extLst>
      <p:ext uri="{BB962C8B-B14F-4D97-AF65-F5344CB8AC3E}">
        <p14:creationId xmlns:p14="http://schemas.microsoft.com/office/powerpoint/2010/main" val="5919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B080A-0E6B-D45B-790A-947ADB29F79E}"/>
              </a:ext>
            </a:extLst>
          </p:cNvPr>
          <p:cNvSpPr>
            <a:spLocks noGrp="1"/>
          </p:cNvSpPr>
          <p:nvPr>
            <p:ph type="sldNum" sz="quarter" idx="12"/>
          </p:nvPr>
        </p:nvSpPr>
        <p:spPr/>
        <p:txBody>
          <a:bodyPr/>
          <a:lstStyle/>
          <a:p>
            <a:fld id="{AD40181A-01B0-4CB8-8614-1473649F6741}" type="slidenum">
              <a:rPr lang="en-US" smtClean="0"/>
              <a:pPr/>
              <a:t>43</a:t>
            </a:fld>
            <a:endParaRPr lang="en-US" dirty="0"/>
          </a:p>
        </p:txBody>
      </p:sp>
      <p:pic>
        <p:nvPicPr>
          <p:cNvPr id="6" name="Picture 5" descr="A picture containing indoor, book, shelving, bookcase&#10;&#10;Description automatically generated">
            <a:extLst>
              <a:ext uri="{FF2B5EF4-FFF2-40B4-BE49-F238E27FC236}">
                <a16:creationId xmlns:a16="http://schemas.microsoft.com/office/drawing/2014/main" id="{78D065E4-CD8F-CC8A-3F61-8E6919E9C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8" y="972842"/>
            <a:ext cx="6764242" cy="5073182"/>
          </a:xfrm>
          <a:prstGeom prst="rect">
            <a:avLst/>
          </a:prstGeom>
        </p:spPr>
      </p:pic>
      <p:pic>
        <p:nvPicPr>
          <p:cNvPr id="8" name="Picture 7" descr="A picture containing indoor, text, shelf, ceiling&#10;&#10;Description automatically generated">
            <a:extLst>
              <a:ext uri="{FF2B5EF4-FFF2-40B4-BE49-F238E27FC236}">
                <a16:creationId xmlns:a16="http://schemas.microsoft.com/office/drawing/2014/main" id="{4035E1D7-5462-8A34-11FF-A9D35326A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89150" y="1607927"/>
            <a:ext cx="5080685" cy="3810514"/>
          </a:xfrm>
          <a:prstGeom prst="rect">
            <a:avLst/>
          </a:prstGeom>
        </p:spPr>
      </p:pic>
    </p:spTree>
    <p:extLst>
      <p:ext uri="{BB962C8B-B14F-4D97-AF65-F5344CB8AC3E}">
        <p14:creationId xmlns:p14="http://schemas.microsoft.com/office/powerpoint/2010/main" val="1530302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83822" y="585216"/>
            <a:ext cx="11300178" cy="795010"/>
          </a:xfrm>
        </p:spPr>
        <p:txBody>
          <a:bodyPr>
            <a:normAutofit/>
          </a:bodyPr>
          <a:lstStyle/>
          <a:p>
            <a:r>
              <a:rPr lang="en-US" dirty="0"/>
              <a:t>Building the end-to-end trial analytics pipeline</a:t>
            </a:r>
          </a:p>
        </p:txBody>
      </p:sp>
      <p:graphicFrame>
        <p:nvGraphicFramePr>
          <p:cNvPr id="4" name="Diagram 3">
            <a:extLst>
              <a:ext uri="{FF2B5EF4-FFF2-40B4-BE49-F238E27FC236}">
                <a16:creationId xmlns:a16="http://schemas.microsoft.com/office/drawing/2014/main" id="{EC934A72-B181-18B8-E814-5182B58A92AE}"/>
              </a:ext>
            </a:extLst>
          </p:cNvPr>
          <p:cNvGraphicFramePr/>
          <p:nvPr>
            <p:extLst>
              <p:ext uri="{D42A27DB-BD31-4B8C-83A1-F6EECF244321}">
                <p14:modId xmlns:p14="http://schemas.microsoft.com/office/powerpoint/2010/main" val="3647941013"/>
              </p:ext>
            </p:extLst>
          </p:nvPr>
        </p:nvGraphicFramePr>
        <p:xfrm>
          <a:off x="957618" y="3328897"/>
          <a:ext cx="10276764" cy="1238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98DB6D2-EA49-14DE-A184-02C9505F8B2F}"/>
              </a:ext>
            </a:extLst>
          </p:cNvPr>
          <p:cNvPicPr>
            <a:picLocks noChangeAspect="1"/>
          </p:cNvPicPr>
          <p:nvPr/>
        </p:nvPicPr>
        <p:blipFill rotWithShape="1">
          <a:blip r:embed="rId8"/>
          <a:srcRect t="29296" b="29152"/>
          <a:stretch/>
        </p:blipFill>
        <p:spPr>
          <a:xfrm>
            <a:off x="1558404" y="2520093"/>
            <a:ext cx="1485047" cy="617071"/>
          </a:xfrm>
          <a:prstGeom prst="rect">
            <a:avLst/>
          </a:prstGeom>
        </p:spPr>
      </p:pic>
      <p:pic>
        <p:nvPicPr>
          <p:cNvPr id="1026" name="Picture 2" descr="REDCap - Penn State Clinical and Translational Science Institute">
            <a:extLst>
              <a:ext uri="{FF2B5EF4-FFF2-40B4-BE49-F238E27FC236}">
                <a16:creationId xmlns:a16="http://schemas.microsoft.com/office/drawing/2014/main" id="{F0ACA136-76B9-2A71-3048-C718C45136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58" t="8187" r="6082" b="13804"/>
          <a:stretch/>
        </p:blipFill>
        <p:spPr bwMode="auto">
          <a:xfrm>
            <a:off x="4872251" y="2464869"/>
            <a:ext cx="2238233" cy="672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13D34E-F1A6-1EBB-85E3-D1DC30EC2E80}"/>
              </a:ext>
            </a:extLst>
          </p:cNvPr>
          <p:cNvPicPr>
            <a:picLocks noChangeAspect="1"/>
          </p:cNvPicPr>
          <p:nvPr/>
        </p:nvPicPr>
        <p:blipFill>
          <a:blip r:embed="rId10"/>
          <a:stretch>
            <a:fillRect/>
          </a:stretch>
        </p:blipFill>
        <p:spPr>
          <a:xfrm>
            <a:off x="9148549" y="2520093"/>
            <a:ext cx="1485047" cy="643520"/>
          </a:xfrm>
          <a:prstGeom prst="rect">
            <a:avLst/>
          </a:prstGeom>
        </p:spPr>
      </p:pic>
    </p:spTree>
    <p:extLst>
      <p:ext uri="{BB962C8B-B14F-4D97-AF65-F5344CB8AC3E}">
        <p14:creationId xmlns:p14="http://schemas.microsoft.com/office/powerpoint/2010/main" val="192771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49168-EE01-D0C9-0877-5CE7C38C95F8}"/>
              </a:ext>
            </a:extLst>
          </p:cNvPr>
          <p:cNvPicPr>
            <a:picLocks noChangeAspect="1"/>
          </p:cNvPicPr>
          <p:nvPr/>
        </p:nvPicPr>
        <p:blipFill>
          <a:blip r:embed="rId3"/>
          <a:stretch>
            <a:fillRect/>
          </a:stretch>
        </p:blipFill>
        <p:spPr>
          <a:xfrm>
            <a:off x="0" y="1139428"/>
            <a:ext cx="12192000" cy="5718572"/>
          </a:xfrm>
          <a:prstGeom prst="rect">
            <a:avLst/>
          </a:prstGeom>
        </p:spPr>
      </p:pic>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1" y="585216"/>
            <a:ext cx="12191999" cy="795010"/>
          </a:xfrm>
        </p:spPr>
        <p:txBody>
          <a:bodyPr>
            <a:normAutofit/>
          </a:bodyPr>
          <a:lstStyle/>
          <a:p>
            <a:r>
              <a:rPr lang="en-US" dirty="0"/>
              <a:t>REDCap-based electronic data capture (EDC)</a:t>
            </a:r>
          </a:p>
        </p:txBody>
      </p:sp>
      <p:sp>
        <p:nvSpPr>
          <p:cNvPr id="10" name="Down Arrow 9">
            <a:extLst>
              <a:ext uri="{FF2B5EF4-FFF2-40B4-BE49-F238E27FC236}">
                <a16:creationId xmlns:a16="http://schemas.microsoft.com/office/drawing/2014/main" id="{2C5CA7C9-8CB8-586D-B47E-D91872929CA1}"/>
              </a:ext>
            </a:extLst>
          </p:cNvPr>
          <p:cNvSpPr/>
          <p:nvPr/>
        </p:nvSpPr>
        <p:spPr>
          <a:xfrm rot="2924988">
            <a:off x="1508759" y="2167939"/>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7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3998-4DE5-F2A6-A356-DD3093E81250}"/>
              </a:ext>
            </a:extLst>
          </p:cNvPr>
          <p:cNvSpPr>
            <a:spLocks noGrp="1"/>
          </p:cNvSpPr>
          <p:nvPr>
            <p:ph type="title"/>
          </p:nvPr>
        </p:nvSpPr>
        <p:spPr>
          <a:xfrm>
            <a:off x="390529" y="306629"/>
            <a:ext cx="3825901" cy="1873379"/>
          </a:xfrm>
        </p:spPr>
        <p:txBody>
          <a:bodyPr>
            <a:normAutofit fontScale="90000"/>
          </a:bodyPr>
          <a:lstStyle/>
          <a:p>
            <a:r>
              <a:rPr lang="en-US" dirty="0"/>
              <a:t>Shiny-based </a:t>
            </a:r>
            <a:br>
              <a:rPr lang="en-US" dirty="0"/>
            </a:br>
            <a:r>
              <a:rPr lang="en-US" dirty="0"/>
              <a:t>real-time CAR-T trial dashboard</a:t>
            </a:r>
          </a:p>
        </p:txBody>
      </p:sp>
      <p:pic>
        <p:nvPicPr>
          <p:cNvPr id="17" name="Picture 16">
            <a:extLst>
              <a:ext uri="{FF2B5EF4-FFF2-40B4-BE49-F238E27FC236}">
                <a16:creationId xmlns:a16="http://schemas.microsoft.com/office/drawing/2014/main" id="{E9BB3B63-E09F-5B65-8970-0958FF240DE7}"/>
              </a:ext>
            </a:extLst>
          </p:cNvPr>
          <p:cNvPicPr>
            <a:picLocks noChangeAspect="1"/>
          </p:cNvPicPr>
          <p:nvPr/>
        </p:nvPicPr>
        <p:blipFill>
          <a:blip r:embed="rId3"/>
          <a:stretch>
            <a:fillRect/>
          </a:stretch>
        </p:blipFill>
        <p:spPr>
          <a:xfrm>
            <a:off x="2719145" y="4660869"/>
            <a:ext cx="1014073" cy="1014073"/>
          </a:xfrm>
          <a:prstGeom prst="rect">
            <a:avLst/>
          </a:prstGeom>
        </p:spPr>
      </p:pic>
      <p:grpSp>
        <p:nvGrpSpPr>
          <p:cNvPr id="18" name="Group 17">
            <a:extLst>
              <a:ext uri="{FF2B5EF4-FFF2-40B4-BE49-F238E27FC236}">
                <a16:creationId xmlns:a16="http://schemas.microsoft.com/office/drawing/2014/main" id="{E84811B6-8D13-95FD-750B-3E166452EBB9}"/>
              </a:ext>
            </a:extLst>
          </p:cNvPr>
          <p:cNvGrpSpPr/>
          <p:nvPr/>
        </p:nvGrpSpPr>
        <p:grpSpPr>
          <a:xfrm>
            <a:off x="719715" y="2486637"/>
            <a:ext cx="2385471" cy="3187420"/>
            <a:chOff x="36801" y="2448494"/>
            <a:chExt cx="3115875" cy="4163372"/>
          </a:xfrm>
        </p:grpSpPr>
        <p:pic>
          <p:nvPicPr>
            <p:cNvPr id="12" name="Picture 11">
              <a:extLst>
                <a:ext uri="{FF2B5EF4-FFF2-40B4-BE49-F238E27FC236}">
                  <a16:creationId xmlns:a16="http://schemas.microsoft.com/office/drawing/2014/main" id="{00CC209C-7431-72F3-C5E5-2224371332D6}"/>
                </a:ext>
              </a:extLst>
            </p:cNvPr>
            <p:cNvPicPr>
              <a:picLocks noChangeAspect="1"/>
            </p:cNvPicPr>
            <p:nvPr/>
          </p:nvPicPr>
          <p:blipFill>
            <a:blip r:embed="rId4"/>
            <a:stretch>
              <a:fillRect/>
            </a:stretch>
          </p:blipFill>
          <p:spPr>
            <a:xfrm>
              <a:off x="1735064" y="3705794"/>
              <a:ext cx="1417612" cy="1635167"/>
            </a:xfrm>
            <a:prstGeom prst="rect">
              <a:avLst/>
            </a:prstGeom>
          </p:spPr>
        </p:pic>
        <p:pic>
          <p:nvPicPr>
            <p:cNvPr id="13" name="Picture 12">
              <a:extLst>
                <a:ext uri="{FF2B5EF4-FFF2-40B4-BE49-F238E27FC236}">
                  <a16:creationId xmlns:a16="http://schemas.microsoft.com/office/drawing/2014/main" id="{FDF7BDDE-36C9-2214-BF21-802DCE9A208B}"/>
                </a:ext>
              </a:extLst>
            </p:cNvPr>
            <p:cNvPicPr>
              <a:picLocks noChangeAspect="1"/>
            </p:cNvPicPr>
            <p:nvPr/>
          </p:nvPicPr>
          <p:blipFill rotWithShape="1">
            <a:blip r:embed="rId5"/>
            <a:srcRect t="5623" b="5925"/>
            <a:stretch/>
          </p:blipFill>
          <p:spPr>
            <a:xfrm>
              <a:off x="36801" y="3693729"/>
              <a:ext cx="1877671" cy="1660836"/>
            </a:xfrm>
            <a:prstGeom prst="rect">
              <a:avLst/>
            </a:prstGeom>
          </p:spPr>
        </p:pic>
        <p:pic>
          <p:nvPicPr>
            <p:cNvPr id="16" name="Picture 15" descr="A hexagon with a computer and a phone&#10;&#10;Description automatically generated with low confidence">
              <a:extLst>
                <a:ext uri="{FF2B5EF4-FFF2-40B4-BE49-F238E27FC236}">
                  <a16:creationId xmlns:a16="http://schemas.microsoft.com/office/drawing/2014/main" id="{94804606-4935-79E7-E662-7F807CDEA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64" y="2448494"/>
              <a:ext cx="1395342" cy="1635167"/>
            </a:xfrm>
            <a:prstGeom prst="rect">
              <a:avLst/>
            </a:prstGeom>
          </p:spPr>
        </p:pic>
        <p:pic>
          <p:nvPicPr>
            <p:cNvPr id="2056" name="Picture 8" descr="tidyverse sticker">
              <a:hlinkClick r:id="rId7"/>
              <a:extLst>
                <a:ext uri="{FF2B5EF4-FFF2-40B4-BE49-F238E27FC236}">
                  <a16:creationId xmlns:a16="http://schemas.microsoft.com/office/drawing/2014/main" id="{BD8B4AFD-0B22-E0C1-B951-C073180DBF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273" y="4973564"/>
              <a:ext cx="1638301" cy="163830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7939847D-090F-23A6-16EF-1A38C54ECDDB}"/>
              </a:ext>
            </a:extLst>
          </p:cNvPr>
          <p:cNvPicPr>
            <a:picLocks noChangeAspect="1"/>
          </p:cNvPicPr>
          <p:nvPr/>
        </p:nvPicPr>
        <p:blipFill>
          <a:blip r:embed="rId9"/>
          <a:stretch>
            <a:fillRect/>
          </a:stretch>
        </p:blipFill>
        <p:spPr>
          <a:xfrm>
            <a:off x="4325919" y="1"/>
            <a:ext cx="7866081" cy="6858000"/>
          </a:xfrm>
          <a:prstGeom prst="rect">
            <a:avLst/>
          </a:prstGeom>
        </p:spPr>
      </p:pic>
    </p:spTree>
    <p:extLst>
      <p:ext uri="{BB962C8B-B14F-4D97-AF65-F5344CB8AC3E}">
        <p14:creationId xmlns:p14="http://schemas.microsoft.com/office/powerpoint/2010/main" val="17754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2223911" y="1452282"/>
            <a:ext cx="9582607" cy="5185585"/>
          </a:xfrm>
        </p:spPr>
        <p:txBody>
          <a:bodyPr>
            <a:normAutofit fontScale="92500"/>
          </a:bodyPr>
          <a:lstStyle/>
          <a:p>
            <a:r>
              <a:rPr lang="en-US" sz="2800" b="1" dirty="0" err="1"/>
              <a:t>REDCap</a:t>
            </a:r>
            <a:r>
              <a:rPr lang="en-US" sz="2800" dirty="0"/>
              <a:t> is a secure, web-based application designed for efficient data collection and management in research. It offers customizable forms, advanced user rights control, making it ideal for a variety of studies including longitudinal research.</a:t>
            </a:r>
          </a:p>
          <a:p>
            <a:r>
              <a:rPr lang="en-US" sz="2800" b="1" dirty="0"/>
              <a:t>CAR-T Cells</a:t>
            </a:r>
            <a:r>
              <a:rPr lang="en-US" sz="2800" dirty="0"/>
              <a:t> are genetically engineered T cells used in immunotherapy to target and destroy cancer cells. This treatment has shown remarkable success, including the case of Emily Whitehead's complete remission from B-cell acute lymphoblastic leukemia.</a:t>
            </a:r>
          </a:p>
          <a:p>
            <a:r>
              <a:rPr lang="en-US" sz="2800" b="1" dirty="0"/>
              <a:t>Clinical Trial EDCs</a:t>
            </a:r>
            <a:r>
              <a:rPr lang="en-US" sz="2800" dirty="0"/>
              <a:t> (Electronic Data Capture systems) based on </a:t>
            </a:r>
            <a:r>
              <a:rPr lang="en-US" sz="2800" dirty="0" err="1"/>
              <a:t>REDCap</a:t>
            </a:r>
            <a:r>
              <a:rPr lang="en-US" sz="2800" dirty="0"/>
              <a:t> can streamline the process of data collection and management for the trials. Integrated with systems like Epic and Shiny, they enable real-time data visualization and automated report generation.</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2050" name="Picture 2" descr="REDCap logo">
            <a:extLst>
              <a:ext uri="{FF2B5EF4-FFF2-40B4-BE49-F238E27FC236}">
                <a16:creationId xmlns:a16="http://schemas.microsoft.com/office/drawing/2014/main" id="{08F2F46E-6582-7DAD-EDDB-A54C6B6E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82" y="1452282"/>
            <a:ext cx="1426385" cy="1426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0618B3-44FD-446F-489E-68F570D60F6B}"/>
              </a:ext>
            </a:extLst>
          </p:cNvPr>
          <p:cNvPicPr>
            <a:picLocks noChangeAspect="1"/>
          </p:cNvPicPr>
          <p:nvPr/>
        </p:nvPicPr>
        <p:blipFill>
          <a:blip r:embed="rId4"/>
          <a:stretch>
            <a:fillRect/>
          </a:stretch>
        </p:blipFill>
        <p:spPr>
          <a:xfrm>
            <a:off x="761622" y="3065564"/>
            <a:ext cx="1462289" cy="1426385"/>
          </a:xfrm>
          <a:prstGeom prst="rect">
            <a:avLst/>
          </a:prstGeom>
        </p:spPr>
      </p:pic>
      <p:pic>
        <p:nvPicPr>
          <p:cNvPr id="7" name="Picture 6">
            <a:extLst>
              <a:ext uri="{FF2B5EF4-FFF2-40B4-BE49-F238E27FC236}">
                <a16:creationId xmlns:a16="http://schemas.microsoft.com/office/drawing/2014/main" id="{2ABC503A-C226-2329-1CFC-0DD5A0F34C66}"/>
              </a:ext>
            </a:extLst>
          </p:cNvPr>
          <p:cNvPicPr>
            <a:picLocks noChangeAspect="1"/>
          </p:cNvPicPr>
          <p:nvPr/>
        </p:nvPicPr>
        <p:blipFill rotWithShape="1">
          <a:blip r:embed="rId5"/>
          <a:srcRect t="11660" r="55278"/>
          <a:stretch/>
        </p:blipFill>
        <p:spPr>
          <a:xfrm>
            <a:off x="422321" y="4762010"/>
            <a:ext cx="1389546" cy="1287416"/>
          </a:xfrm>
          <a:prstGeom prst="rect">
            <a:avLst/>
          </a:prstGeom>
        </p:spPr>
      </p:pic>
    </p:spTree>
    <p:extLst>
      <p:ext uri="{BB962C8B-B14F-4D97-AF65-F5344CB8AC3E}">
        <p14:creationId xmlns:p14="http://schemas.microsoft.com/office/powerpoint/2010/main" val="109516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Workshop</a:t>
            </a:r>
          </a:p>
        </p:txBody>
      </p:sp>
    </p:spTree>
    <p:extLst>
      <p:ext uri="{BB962C8B-B14F-4D97-AF65-F5344CB8AC3E}">
        <p14:creationId xmlns:p14="http://schemas.microsoft.com/office/powerpoint/2010/main" val="176872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normAutofit fontScale="90000"/>
          </a:bodyPr>
          <a:lstStyle/>
          <a:p>
            <a:r>
              <a:rPr lang="en-US" dirty="0" err="1"/>
              <a:t>REDCap</a:t>
            </a:r>
            <a:r>
              <a:rPr lang="en-US" dirty="0"/>
              <a:t> + R: Teaming up in the </a:t>
            </a:r>
            <a:r>
              <a:rPr lang="en-US" dirty="0" err="1"/>
              <a:t>Tidyverse</a:t>
            </a:r>
            <a:r>
              <a:rPr lang="en-US" dirty="0"/>
              <a:t>!</a:t>
            </a:r>
          </a:p>
        </p:txBody>
      </p:sp>
      <p:graphicFrame>
        <p:nvGraphicFramePr>
          <p:cNvPr id="5" name="Table 4">
            <a:extLst>
              <a:ext uri="{FF2B5EF4-FFF2-40B4-BE49-F238E27FC236}">
                <a16:creationId xmlns:a16="http://schemas.microsoft.com/office/drawing/2014/main" id="{6FCD6665-EF16-AC32-DB2D-73AF01B4B0E7}"/>
              </a:ext>
            </a:extLst>
          </p:cNvPr>
          <p:cNvGraphicFramePr>
            <a:graphicFrameLocks noGrp="1"/>
          </p:cNvGraphicFramePr>
          <p:nvPr>
            <p:extLst>
              <p:ext uri="{D42A27DB-BD31-4B8C-83A1-F6EECF244321}">
                <p14:modId xmlns:p14="http://schemas.microsoft.com/office/powerpoint/2010/main" val="3499523211"/>
              </p:ext>
            </p:extLst>
          </p:nvPr>
        </p:nvGraphicFramePr>
        <p:xfrm>
          <a:off x="1400317" y="1874520"/>
          <a:ext cx="8967694" cy="3108960"/>
        </p:xfrm>
        <a:graphic>
          <a:graphicData uri="http://schemas.openxmlformats.org/drawingml/2006/table">
            <a:tbl>
              <a:tblPr firstRow="1" bandRow="1">
                <a:tableStyleId>{5C22544A-7EE6-4342-B048-85BDC9FD1C3A}</a:tableStyleId>
              </a:tblPr>
              <a:tblGrid>
                <a:gridCol w="4483847">
                  <a:extLst>
                    <a:ext uri="{9D8B030D-6E8A-4147-A177-3AD203B41FA5}">
                      <a16:colId xmlns:a16="http://schemas.microsoft.com/office/drawing/2014/main" val="4071459657"/>
                    </a:ext>
                  </a:extLst>
                </a:gridCol>
                <a:gridCol w="4483847">
                  <a:extLst>
                    <a:ext uri="{9D8B030D-6E8A-4147-A177-3AD203B41FA5}">
                      <a16:colId xmlns:a16="http://schemas.microsoft.com/office/drawing/2014/main" val="2030531675"/>
                    </a:ext>
                  </a:extLst>
                </a:gridCol>
              </a:tblGrid>
              <a:tr h="370840">
                <a:tc>
                  <a:txBody>
                    <a:bodyPr/>
                    <a:lstStyle/>
                    <a:p>
                      <a:r>
                        <a:rPr lang="en-US" sz="2800" dirty="0"/>
                        <a:t>Session</a:t>
                      </a:r>
                    </a:p>
                  </a:txBody>
                  <a:tcPr/>
                </a:tc>
                <a:tc>
                  <a:txBody>
                    <a:bodyPr/>
                    <a:lstStyle/>
                    <a:p>
                      <a:r>
                        <a:rPr lang="en-US" sz="2800" dirty="0"/>
                        <a:t>Presenter</a:t>
                      </a:r>
                    </a:p>
                  </a:txBody>
                  <a:tcPr/>
                </a:tc>
                <a:extLst>
                  <a:ext uri="{0D108BD9-81ED-4DB2-BD59-A6C34878D82A}">
                    <a16:rowId xmlns:a16="http://schemas.microsoft.com/office/drawing/2014/main" val="3434090569"/>
                  </a:ext>
                </a:extLst>
              </a:tr>
              <a:tr h="370840">
                <a:tc>
                  <a:txBody>
                    <a:bodyPr/>
                    <a:lstStyle/>
                    <a:p>
                      <a:r>
                        <a:rPr lang="en-US" sz="2800" b="1" dirty="0"/>
                        <a:t>Welcome and Introduction</a:t>
                      </a:r>
                    </a:p>
                  </a:txBody>
                  <a:tcPr/>
                </a:tc>
                <a:tc>
                  <a:txBody>
                    <a:bodyPr/>
                    <a:lstStyle/>
                    <a:p>
                      <a:r>
                        <a:rPr lang="en-US" sz="2800" dirty="0"/>
                        <a:t>Stephan</a:t>
                      </a:r>
                    </a:p>
                  </a:txBody>
                  <a:tcPr/>
                </a:tc>
                <a:extLst>
                  <a:ext uri="{0D108BD9-81ED-4DB2-BD59-A6C34878D82A}">
                    <a16:rowId xmlns:a16="http://schemas.microsoft.com/office/drawing/2014/main" val="3870880211"/>
                  </a:ext>
                </a:extLst>
              </a:tr>
              <a:tr h="370840">
                <a:tc>
                  <a:txBody>
                    <a:bodyPr/>
                    <a:lstStyle/>
                    <a:p>
                      <a:r>
                        <a:rPr lang="en-US" sz="2800" b="1" dirty="0"/>
                        <a:t>Extract and Explore</a:t>
                      </a:r>
                    </a:p>
                  </a:txBody>
                  <a:tcPr/>
                </a:tc>
                <a:tc>
                  <a:txBody>
                    <a:bodyPr/>
                    <a:lstStyle/>
                    <a:p>
                      <a:r>
                        <a:rPr lang="en-US" sz="2800" dirty="0"/>
                        <a:t>Will and Stephan</a:t>
                      </a:r>
                    </a:p>
                  </a:txBody>
                  <a:tcPr/>
                </a:tc>
                <a:extLst>
                  <a:ext uri="{0D108BD9-81ED-4DB2-BD59-A6C34878D82A}">
                    <a16:rowId xmlns:a16="http://schemas.microsoft.com/office/drawing/2014/main" val="120290332"/>
                  </a:ext>
                </a:extLst>
              </a:tr>
              <a:tr h="370840">
                <a:tc>
                  <a:txBody>
                    <a:bodyPr/>
                    <a:lstStyle/>
                    <a:p>
                      <a:r>
                        <a:rPr lang="en-US" sz="2800" b="1" dirty="0"/>
                        <a:t>Transform and Visualize</a:t>
                      </a:r>
                    </a:p>
                  </a:txBody>
                  <a:tcPr/>
                </a:tc>
                <a:tc>
                  <a:txBody>
                    <a:bodyPr/>
                    <a:lstStyle/>
                    <a:p>
                      <a:r>
                        <a:rPr lang="en-US" sz="2800" i="1" dirty="0"/>
                        <a:t>(Offline: see GitHub repo)</a:t>
                      </a:r>
                    </a:p>
                  </a:txBody>
                  <a:tcPr/>
                </a:tc>
                <a:extLst>
                  <a:ext uri="{0D108BD9-81ED-4DB2-BD59-A6C34878D82A}">
                    <a16:rowId xmlns:a16="http://schemas.microsoft.com/office/drawing/2014/main" val="2501051597"/>
                  </a:ext>
                </a:extLst>
              </a:tr>
              <a:tr h="370840">
                <a:tc>
                  <a:txBody>
                    <a:bodyPr/>
                    <a:lstStyle/>
                    <a:p>
                      <a:r>
                        <a:rPr lang="en-US" sz="2800" b="1" dirty="0"/>
                        <a:t>Write to </a:t>
                      </a:r>
                      <a:r>
                        <a:rPr lang="en-US" sz="2800" b="1" dirty="0" err="1"/>
                        <a:t>REDCap</a:t>
                      </a:r>
                      <a:endParaRPr lang="en-US" sz="2800" b="1" dirty="0"/>
                    </a:p>
                  </a:txBody>
                  <a:tcPr/>
                </a:tc>
                <a:tc>
                  <a:txBody>
                    <a:bodyPr/>
                    <a:lstStyle/>
                    <a:p>
                      <a:r>
                        <a:rPr lang="en-US" sz="2800" dirty="0"/>
                        <a:t>Will</a:t>
                      </a:r>
                    </a:p>
                  </a:txBody>
                  <a:tcPr/>
                </a:tc>
                <a:extLst>
                  <a:ext uri="{0D108BD9-81ED-4DB2-BD59-A6C34878D82A}">
                    <a16:rowId xmlns:a16="http://schemas.microsoft.com/office/drawing/2014/main" val="1264791530"/>
                  </a:ext>
                </a:extLst>
              </a:tr>
              <a:tr h="370840">
                <a:tc>
                  <a:txBody>
                    <a:bodyPr/>
                    <a:lstStyle/>
                    <a:p>
                      <a:r>
                        <a:rPr lang="en-US" sz="2800" b="1" dirty="0"/>
                        <a:t>Recreate and Extend</a:t>
                      </a:r>
                    </a:p>
                  </a:txBody>
                  <a:tcPr/>
                </a:tc>
                <a:tc>
                  <a:txBody>
                    <a:bodyPr/>
                    <a:lstStyle/>
                    <a:p>
                      <a:r>
                        <a:rPr lang="en-US" sz="2800" dirty="0"/>
                        <a:t>Stephan and </a:t>
                      </a:r>
                      <a:r>
                        <a:rPr lang="en-US" sz="2800" b="1" i="1" dirty="0"/>
                        <a:t>You!</a:t>
                      </a:r>
                      <a:endParaRPr lang="en-US" sz="2800" dirty="0"/>
                    </a:p>
                  </a:txBody>
                  <a:tcPr/>
                </a:tc>
                <a:extLst>
                  <a:ext uri="{0D108BD9-81ED-4DB2-BD59-A6C34878D82A}">
                    <a16:rowId xmlns:a16="http://schemas.microsoft.com/office/drawing/2014/main" val="3390465125"/>
                  </a:ext>
                </a:extLst>
              </a:tr>
            </a:tbl>
          </a:graphicData>
        </a:graphic>
      </p:graphicFrame>
      <p:sp>
        <p:nvSpPr>
          <p:cNvPr id="4" name="TextBox 3">
            <a:extLst>
              <a:ext uri="{FF2B5EF4-FFF2-40B4-BE49-F238E27FC236}">
                <a16:creationId xmlns:a16="http://schemas.microsoft.com/office/drawing/2014/main" id="{55E73A2C-8326-E657-5B0C-50D2D444BF3B}"/>
              </a:ext>
            </a:extLst>
          </p:cNvPr>
          <p:cNvSpPr txBox="1"/>
          <p:nvPr/>
        </p:nvSpPr>
        <p:spPr>
          <a:xfrm>
            <a:off x="0" y="5829279"/>
            <a:ext cx="12192000" cy="461665"/>
          </a:xfrm>
          <a:prstGeom prst="rect">
            <a:avLst/>
          </a:prstGeom>
          <a:noFill/>
        </p:spPr>
        <p:txBody>
          <a:bodyPr wrap="square">
            <a:spAutoFit/>
          </a:bodyPr>
          <a:lstStyle/>
          <a:p>
            <a:pPr algn="ctr"/>
            <a:r>
              <a:rPr lang="en-US" sz="2400" dirty="0">
                <a:solidFill>
                  <a:schemeClr val="accent2"/>
                </a:solidFill>
                <a:latin typeface="Monaco" pitchFamily="2" charset="77"/>
              </a:rPr>
              <a:t>https://</a:t>
            </a:r>
            <a:r>
              <a:rPr lang="en-US" sz="2400" dirty="0" err="1">
                <a:solidFill>
                  <a:schemeClr val="accent2"/>
                </a:solidFill>
                <a:latin typeface="Monaco" pitchFamily="2" charset="77"/>
              </a:rPr>
              <a:t>github.com</a:t>
            </a:r>
            <a:r>
              <a:rPr lang="en-US" sz="2400" dirty="0">
                <a:solidFill>
                  <a:schemeClr val="accent2"/>
                </a:solidFill>
                <a:latin typeface="Monaco" pitchFamily="2" charset="77"/>
              </a:rPr>
              <a:t>/</a:t>
            </a:r>
            <a:r>
              <a:rPr lang="en-US" sz="2400" dirty="0" err="1">
                <a:solidFill>
                  <a:schemeClr val="accent2"/>
                </a:solidFill>
                <a:latin typeface="Monaco" pitchFamily="2" charset="77"/>
              </a:rPr>
              <a:t>skadauke</a:t>
            </a:r>
            <a:r>
              <a:rPr lang="en-US" sz="2400" dirty="0">
                <a:solidFill>
                  <a:schemeClr val="accent2"/>
                </a:solidFill>
                <a:latin typeface="Monaco" pitchFamily="2" charset="77"/>
              </a:rPr>
              <a:t>/rmedicine_2024_redcap_r_workshop</a:t>
            </a:r>
          </a:p>
        </p:txBody>
      </p:sp>
    </p:spTree>
    <p:extLst>
      <p:ext uri="{BB962C8B-B14F-4D97-AF65-F5344CB8AC3E}">
        <p14:creationId xmlns:p14="http://schemas.microsoft.com/office/powerpoint/2010/main" val="136926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958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 and “What Else”?</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4A85F211-6145-C20B-4C42-D4188CD19336}"/>
              </a:ext>
            </a:extLst>
          </p:cNvPr>
          <p:cNvPicPr>
            <a:picLocks noChangeAspect="1"/>
          </p:cNvPicPr>
          <p:nvPr/>
        </p:nvPicPr>
        <p:blipFill>
          <a:blip r:embed="rId3"/>
          <a:stretch>
            <a:fillRect/>
          </a:stretch>
        </p:blipFill>
        <p:spPr>
          <a:xfrm>
            <a:off x="697088" y="2368672"/>
            <a:ext cx="5252156" cy="268117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1DC0B99-1CF0-4680-6782-649E323AD21F}"/>
              </a:ext>
            </a:extLst>
          </p:cNvPr>
          <p:cNvPicPr>
            <a:picLocks noChangeAspect="1"/>
          </p:cNvPicPr>
          <p:nvPr/>
        </p:nvPicPr>
        <p:blipFill rotWithShape="1">
          <a:blip r:embed="rId4"/>
          <a:srcRect b="4376"/>
          <a:stretch/>
        </p:blipFill>
        <p:spPr>
          <a:xfrm>
            <a:off x="6242756" y="2368672"/>
            <a:ext cx="5252156" cy="26811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603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11104</TotalTime>
  <Words>5180</Words>
  <Application>Microsoft Macintosh PowerPoint</Application>
  <PresentationFormat>Widescreen</PresentationFormat>
  <Paragraphs>400</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Orientation to the Workshop</vt:lpstr>
      <vt:lpstr>REDCap + R: Teaming up in the Tidyverse!</vt:lpstr>
      <vt:lpstr>Lecture slides</vt:lpstr>
      <vt:lpstr>Timed interactive coding exercises</vt:lpstr>
      <vt:lpstr>PowerPoint Presentation</vt:lpstr>
      <vt:lpstr>Code of Conduct</vt:lpstr>
      <vt:lpstr>Getting Onto Posit Cloud</vt:lpstr>
      <vt:lpstr>PowerPoint Presentation</vt:lpstr>
      <vt:lpstr>PowerPoint Presentation</vt:lpstr>
      <vt:lpstr>Your Turn</vt:lpstr>
      <vt:lpstr>PowerPoint Presentation</vt:lpstr>
      <vt:lpstr>PowerPoint Presentation</vt:lpstr>
      <vt:lpstr>PowerPoint Presentation</vt:lpstr>
      <vt:lpstr>Introduction to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Introduction to REDCap</vt:lpstr>
      <vt:lpstr>PowerPoint Presentation</vt:lpstr>
      <vt:lpstr>PowerPoint Presentation</vt:lpstr>
      <vt:lpstr>PowerPoint Presentation</vt:lpstr>
      <vt:lpstr>PowerPoint Presentation</vt:lpstr>
      <vt:lpstr>CAR-T Cell Therapy and  Clinical Data Management</vt:lpstr>
      <vt:lpstr>Pediatric leukemia</vt:lpstr>
      <vt:lpstr>PowerPoint Presentation</vt:lpstr>
      <vt:lpstr>PowerPoint Presentation</vt:lpstr>
      <vt:lpstr>What’s a CAR-T cell?</vt:lpstr>
      <vt:lpstr>CD19-directed CAR-T therapy</vt:lpstr>
      <vt:lpstr>Study schema of a CAR-T cell clinical trial</vt:lpstr>
      <vt:lpstr>PowerPoint Presentation</vt:lpstr>
      <vt:lpstr>Building the end-to-end trial analytics pipeline</vt:lpstr>
      <vt:lpstr>REDCap-based electronic data capture (EDC)</vt:lpstr>
      <vt:lpstr>Shiny-based  real-time CAR-T trial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637</cp:revision>
  <cp:lastPrinted>2019-02-19T22:36:37Z</cp:lastPrinted>
  <dcterms:created xsi:type="dcterms:W3CDTF">2018-02-01T22:00:01Z</dcterms:created>
  <dcterms:modified xsi:type="dcterms:W3CDTF">2024-06-10T15:06:54Z</dcterms:modified>
</cp:coreProperties>
</file>